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83" r:id="rId3"/>
    <p:sldId id="258" r:id="rId4"/>
    <p:sldId id="261" r:id="rId5"/>
    <p:sldId id="260" r:id="rId6"/>
    <p:sldId id="259" r:id="rId7"/>
    <p:sldId id="265" r:id="rId8"/>
    <p:sldId id="270" r:id="rId9"/>
    <p:sldId id="272" r:id="rId10"/>
    <p:sldId id="284" r:id="rId11"/>
    <p:sldId id="273" r:id="rId12"/>
    <p:sldId id="275" r:id="rId13"/>
    <p:sldId id="291" r:id="rId14"/>
    <p:sldId id="274" r:id="rId15"/>
    <p:sldId id="280" r:id="rId16"/>
    <p:sldId id="281" r:id="rId17"/>
    <p:sldId id="282" r:id="rId18"/>
    <p:sldId id="276" r:id="rId19"/>
    <p:sldId id="262" r:id="rId20"/>
    <p:sldId id="286" r:id="rId21"/>
    <p:sldId id="278" r:id="rId22"/>
    <p:sldId id="285" r:id="rId23"/>
    <p:sldId id="279" r:id="rId24"/>
    <p:sldId id="277" r:id="rId25"/>
    <p:sldId id="264" r:id="rId26"/>
    <p:sldId id="266" r:id="rId27"/>
  </p:sldIdLst>
  <p:sldSz cx="9144000" cy="6858000" type="screen4x3"/>
  <p:notesSz cx="7315200" cy="9601200"/>
  <p:defaultTextStyle>
    <a:defPPr>
      <a:defRPr lang="th-TH"/>
    </a:defPPr>
    <a:lvl1pPr algn="l" rtl="0" fontAlgn="base">
      <a:spcBef>
        <a:spcPct val="0"/>
      </a:spcBef>
      <a:spcAft>
        <a:spcPct val="0"/>
      </a:spcAft>
      <a:defRPr sz="2800" kern="1200">
        <a:solidFill>
          <a:schemeClr val="tx1"/>
        </a:solidFill>
        <a:latin typeface="Arial" pitchFamily="34" charset="0"/>
        <a:ea typeface="+mn-ea"/>
        <a:cs typeface="Angsana New" pitchFamily="18" charset="-34"/>
      </a:defRPr>
    </a:lvl1pPr>
    <a:lvl2pPr marL="457200" algn="l" rtl="0" fontAlgn="base">
      <a:spcBef>
        <a:spcPct val="0"/>
      </a:spcBef>
      <a:spcAft>
        <a:spcPct val="0"/>
      </a:spcAft>
      <a:defRPr sz="2800" kern="1200">
        <a:solidFill>
          <a:schemeClr val="tx1"/>
        </a:solidFill>
        <a:latin typeface="Arial" pitchFamily="34" charset="0"/>
        <a:ea typeface="+mn-ea"/>
        <a:cs typeface="Angsana New" pitchFamily="18" charset="-34"/>
      </a:defRPr>
    </a:lvl2pPr>
    <a:lvl3pPr marL="914400" algn="l" rtl="0" fontAlgn="base">
      <a:spcBef>
        <a:spcPct val="0"/>
      </a:spcBef>
      <a:spcAft>
        <a:spcPct val="0"/>
      </a:spcAft>
      <a:defRPr sz="2800" kern="1200">
        <a:solidFill>
          <a:schemeClr val="tx1"/>
        </a:solidFill>
        <a:latin typeface="Arial" pitchFamily="34" charset="0"/>
        <a:ea typeface="+mn-ea"/>
        <a:cs typeface="Angsana New" pitchFamily="18" charset="-34"/>
      </a:defRPr>
    </a:lvl3pPr>
    <a:lvl4pPr marL="1371600" algn="l" rtl="0" fontAlgn="base">
      <a:spcBef>
        <a:spcPct val="0"/>
      </a:spcBef>
      <a:spcAft>
        <a:spcPct val="0"/>
      </a:spcAft>
      <a:defRPr sz="2800" kern="1200">
        <a:solidFill>
          <a:schemeClr val="tx1"/>
        </a:solidFill>
        <a:latin typeface="Arial" pitchFamily="34" charset="0"/>
        <a:ea typeface="+mn-ea"/>
        <a:cs typeface="Angsana New" pitchFamily="18" charset="-34"/>
      </a:defRPr>
    </a:lvl4pPr>
    <a:lvl5pPr marL="1828800" algn="l" rtl="0" fontAlgn="base">
      <a:spcBef>
        <a:spcPct val="0"/>
      </a:spcBef>
      <a:spcAft>
        <a:spcPct val="0"/>
      </a:spcAft>
      <a:defRPr sz="2800" kern="1200">
        <a:solidFill>
          <a:schemeClr val="tx1"/>
        </a:solidFill>
        <a:latin typeface="Arial" pitchFamily="34" charset="0"/>
        <a:ea typeface="+mn-ea"/>
        <a:cs typeface="Angsana New" pitchFamily="18" charset="-34"/>
      </a:defRPr>
    </a:lvl5pPr>
    <a:lvl6pPr marL="2286000" algn="l" defTabSz="914400" rtl="0" eaLnBrk="1" latinLnBrk="0" hangingPunct="1">
      <a:defRPr sz="2800" kern="1200">
        <a:solidFill>
          <a:schemeClr val="tx1"/>
        </a:solidFill>
        <a:latin typeface="Arial" pitchFamily="34" charset="0"/>
        <a:ea typeface="+mn-ea"/>
        <a:cs typeface="Angsana New" pitchFamily="18" charset="-34"/>
      </a:defRPr>
    </a:lvl6pPr>
    <a:lvl7pPr marL="2743200" algn="l" defTabSz="914400" rtl="0" eaLnBrk="1" latinLnBrk="0" hangingPunct="1">
      <a:defRPr sz="2800" kern="1200">
        <a:solidFill>
          <a:schemeClr val="tx1"/>
        </a:solidFill>
        <a:latin typeface="Arial" pitchFamily="34" charset="0"/>
        <a:ea typeface="+mn-ea"/>
        <a:cs typeface="Angsana New" pitchFamily="18" charset="-34"/>
      </a:defRPr>
    </a:lvl7pPr>
    <a:lvl8pPr marL="3200400" algn="l" defTabSz="914400" rtl="0" eaLnBrk="1" latinLnBrk="0" hangingPunct="1">
      <a:defRPr sz="2800" kern="1200">
        <a:solidFill>
          <a:schemeClr val="tx1"/>
        </a:solidFill>
        <a:latin typeface="Arial" pitchFamily="34" charset="0"/>
        <a:ea typeface="+mn-ea"/>
        <a:cs typeface="Angsana New" pitchFamily="18" charset="-34"/>
      </a:defRPr>
    </a:lvl8pPr>
    <a:lvl9pPr marL="3657600" algn="l" defTabSz="914400" rtl="0" eaLnBrk="1" latinLnBrk="0" hangingPunct="1">
      <a:defRPr sz="2800" kern="1200">
        <a:solidFill>
          <a:schemeClr val="tx1"/>
        </a:solidFill>
        <a:latin typeface="Arial" pitchFamily="34" charset="0"/>
        <a:ea typeface="+mn-ea"/>
        <a:cs typeface="Angsana New" pitchFamily="18" charset="-34"/>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51" autoAdjust="0"/>
  </p:normalViewPr>
  <p:slideViewPr>
    <p:cSldViewPr>
      <p:cViewPr varScale="1">
        <p:scale>
          <a:sx n="65" d="100"/>
          <a:sy n="65" d="100"/>
        </p:scale>
        <p:origin x="153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3169920" cy="480060"/>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endParaRPr lang="th-TH"/>
          </a:p>
        </p:txBody>
      </p:sp>
      <p:sp>
        <p:nvSpPr>
          <p:cNvPr id="5123" name="Rectangle 3"/>
          <p:cNvSpPr>
            <a:spLocks noGrp="1" noChangeArrowheads="1"/>
          </p:cNvSpPr>
          <p:nvPr>
            <p:ph type="dt" idx="1"/>
          </p:nvPr>
        </p:nvSpPr>
        <p:spPr bwMode="auto">
          <a:xfrm>
            <a:off x="4143588" y="1"/>
            <a:ext cx="3169920" cy="480060"/>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endParaRPr lang="th-TH"/>
          </a:p>
        </p:txBody>
      </p:sp>
      <p:sp>
        <p:nvSpPr>
          <p:cNvPr id="5124" name="Rectangle 4"/>
          <p:cNvSpPr>
            <a:spLocks noGrp="1" noRot="1" noChangeAspect="1" noChangeArrowheads="1" noTextEdit="1"/>
          </p:cNvSpPr>
          <p:nvPr>
            <p:ph type="sldImg" idx="2"/>
          </p:nvPr>
        </p:nvSpPr>
        <p:spPr bwMode="auto">
          <a:xfrm>
            <a:off x="1258888" y="720725"/>
            <a:ext cx="4797425" cy="3598863"/>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th-TH" smtClean="0"/>
              <a:t>Click to edit Master text styles</a:t>
            </a:r>
          </a:p>
          <a:p>
            <a:pPr lvl="1"/>
            <a:r>
              <a:rPr lang="th-TH" smtClean="0"/>
              <a:t>Second level</a:t>
            </a:r>
          </a:p>
          <a:p>
            <a:pPr lvl="2"/>
            <a:r>
              <a:rPr lang="th-TH" smtClean="0"/>
              <a:t>Third level</a:t>
            </a:r>
          </a:p>
          <a:p>
            <a:pPr lvl="3"/>
            <a:r>
              <a:rPr lang="th-TH" smtClean="0"/>
              <a:t>Fourth level</a:t>
            </a:r>
          </a:p>
          <a:p>
            <a:pPr lvl="4"/>
            <a:r>
              <a:rPr lang="th-TH" smtClean="0"/>
              <a:t>Fifth level</a:t>
            </a:r>
          </a:p>
        </p:txBody>
      </p:sp>
      <p:sp>
        <p:nvSpPr>
          <p:cNvPr id="5126"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endParaRPr lang="th-TH"/>
          </a:p>
        </p:txBody>
      </p:sp>
      <p:sp>
        <p:nvSpPr>
          <p:cNvPr id="5127" name="Rectangle 7"/>
          <p:cNvSpPr>
            <a:spLocks noGrp="1" noChangeArrowheads="1"/>
          </p:cNvSpPr>
          <p:nvPr>
            <p:ph type="sldNum" sz="quarter" idx="5"/>
          </p:nvPr>
        </p:nvSpPr>
        <p:spPr bwMode="auto">
          <a:xfrm>
            <a:off x="4143588" y="9119474"/>
            <a:ext cx="3169920" cy="480060"/>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fld id="{6496A261-C98F-45A8-93A2-FD633ABD03FA}" type="slidenum">
              <a:rPr lang="en-US"/>
              <a:pPr/>
              <a:t>‹#›</a:t>
            </a:fld>
            <a:endParaRPr lang="th-TH"/>
          </a:p>
        </p:txBody>
      </p:sp>
    </p:spTree>
    <p:extLst>
      <p:ext uri="{BB962C8B-B14F-4D97-AF65-F5344CB8AC3E}">
        <p14:creationId xmlns:p14="http://schemas.microsoft.com/office/powerpoint/2010/main" val="10503630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ern="1200">
        <a:solidFill>
          <a:schemeClr val="tx1"/>
        </a:solidFill>
        <a:latin typeface="Arial" pitchFamily="34" charset="0"/>
        <a:ea typeface="+mn-ea"/>
        <a:cs typeface="Tahoma" pitchFamily="34" charset="0"/>
      </a:defRPr>
    </a:lvl1pPr>
    <a:lvl2pPr marL="457200" algn="l" rtl="0" fontAlgn="base">
      <a:spcBef>
        <a:spcPct val="30000"/>
      </a:spcBef>
      <a:spcAft>
        <a:spcPct val="0"/>
      </a:spcAft>
      <a:defRPr kern="1200">
        <a:solidFill>
          <a:schemeClr val="tx1"/>
        </a:solidFill>
        <a:latin typeface="Arial" pitchFamily="34" charset="0"/>
        <a:ea typeface="+mn-ea"/>
        <a:cs typeface="Tahoma" pitchFamily="34" charset="0"/>
      </a:defRPr>
    </a:lvl2pPr>
    <a:lvl3pPr marL="914400" algn="l" rtl="0" fontAlgn="base">
      <a:spcBef>
        <a:spcPct val="30000"/>
      </a:spcBef>
      <a:spcAft>
        <a:spcPct val="0"/>
      </a:spcAft>
      <a:defRPr kern="1200">
        <a:solidFill>
          <a:schemeClr val="tx1"/>
        </a:solidFill>
        <a:latin typeface="Arial" pitchFamily="34" charset="0"/>
        <a:ea typeface="+mn-ea"/>
        <a:cs typeface="Tahoma" pitchFamily="34" charset="0"/>
      </a:defRPr>
    </a:lvl3pPr>
    <a:lvl4pPr marL="1371600" algn="l" rtl="0" fontAlgn="base">
      <a:spcBef>
        <a:spcPct val="30000"/>
      </a:spcBef>
      <a:spcAft>
        <a:spcPct val="0"/>
      </a:spcAft>
      <a:defRPr kern="1200">
        <a:solidFill>
          <a:schemeClr val="tx1"/>
        </a:solidFill>
        <a:latin typeface="Arial" pitchFamily="34" charset="0"/>
        <a:ea typeface="+mn-ea"/>
        <a:cs typeface="Tahoma" pitchFamily="34" charset="0"/>
      </a:defRPr>
    </a:lvl4pPr>
    <a:lvl5pPr marL="1828800" algn="l" rtl="0" fontAlgn="base">
      <a:spcBef>
        <a:spcPct val="30000"/>
      </a:spcBef>
      <a:spcAft>
        <a:spcPct val="0"/>
      </a:spcAft>
      <a:defRPr kern="1200">
        <a:solidFill>
          <a:schemeClr val="tx1"/>
        </a:solidFill>
        <a:latin typeface="Arial" pitchFamily="34" charset="0"/>
        <a:ea typeface="+mn-ea"/>
        <a:cs typeface="Tahoma" pitchFamily="34" charset="0"/>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Contact_electrification"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en.wikipedia.org/wiki/Polarity_(physics)" TargetMode="External"/><Relationship Id="rId4" Type="http://schemas.openxmlformats.org/officeDocument/2006/relationships/hyperlink" Target="http://en.wikipedia.org/wiki/Electric_charg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fld id="{6496A261-C98F-45A8-93A2-FD633ABD03FA}" type="slidenum">
              <a:rPr lang="en-US" smtClean="0"/>
              <a:pPr/>
              <a:t>2</a:t>
            </a:fld>
            <a:endParaRPr lang="th-TH"/>
          </a:p>
        </p:txBody>
      </p:sp>
    </p:spTree>
    <p:extLst>
      <p:ext uri="{BB962C8B-B14F-4D97-AF65-F5344CB8AC3E}">
        <p14:creationId xmlns:p14="http://schemas.microsoft.com/office/powerpoint/2010/main" val="3831673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Tribo</a:t>
            </a:r>
            <a:r>
              <a:rPr lang="en-US" dirty="0" smtClean="0"/>
              <a:t> electrically </a:t>
            </a:r>
            <a:r>
              <a:rPr lang="th-TH" dirty="0" smtClean="0"/>
              <a:t>การถูวัสดุสองชนิด แล้วทำให้เกิดการถ่ายเทประจุ</a:t>
            </a:r>
          </a:p>
          <a:p>
            <a:r>
              <a:rPr lang="en-US" dirty="0" smtClean="0"/>
              <a:t>The </a:t>
            </a:r>
            <a:r>
              <a:rPr lang="en-US" b="1" dirty="0" err="1" smtClean="0"/>
              <a:t>triboelectric</a:t>
            </a:r>
            <a:r>
              <a:rPr lang="en-US" b="1" dirty="0" smtClean="0"/>
              <a:t> effect</a:t>
            </a:r>
            <a:r>
              <a:rPr lang="en-US" dirty="0" smtClean="0"/>
              <a:t> (also known as </a:t>
            </a:r>
            <a:r>
              <a:rPr lang="en-US" i="1" dirty="0" err="1" smtClean="0"/>
              <a:t>triboelectric</a:t>
            </a:r>
            <a:r>
              <a:rPr lang="en-US" i="1" dirty="0" smtClean="0"/>
              <a:t> charging</a:t>
            </a:r>
            <a:r>
              <a:rPr lang="en-US" dirty="0" smtClean="0"/>
              <a:t>) is a type of </a:t>
            </a:r>
            <a:r>
              <a:rPr lang="en-US" dirty="0" smtClean="0">
                <a:hlinkClick r:id="rId3" tooltip="Contact electrification"/>
              </a:rPr>
              <a:t>contact electrification</a:t>
            </a:r>
            <a:r>
              <a:rPr lang="en-US" dirty="0" smtClean="0"/>
              <a:t> in which certain materials become </a:t>
            </a:r>
            <a:r>
              <a:rPr lang="en-US" dirty="0" smtClean="0">
                <a:hlinkClick r:id="rId4" tooltip="Electric charge"/>
              </a:rPr>
              <a:t>electrically charged</a:t>
            </a:r>
            <a:r>
              <a:rPr lang="en-US" dirty="0" smtClean="0"/>
              <a:t> after they come into contact with another different material and are then separated (such as through rubbing). The </a:t>
            </a:r>
            <a:r>
              <a:rPr lang="en-US" dirty="0" smtClean="0">
                <a:hlinkClick r:id="rId5" tooltip="Polarity (physics)"/>
              </a:rPr>
              <a:t>polarity</a:t>
            </a:r>
            <a:r>
              <a:rPr lang="en-US" dirty="0" smtClean="0"/>
              <a:t> and strength of the charges produced differ according to the materials, surface roughness, temperature, strain, and other properties</a:t>
            </a:r>
            <a:endParaRPr lang="th-TH" dirty="0"/>
          </a:p>
        </p:txBody>
      </p:sp>
      <p:sp>
        <p:nvSpPr>
          <p:cNvPr id="4" name="Slide Number Placeholder 3"/>
          <p:cNvSpPr>
            <a:spLocks noGrp="1"/>
          </p:cNvSpPr>
          <p:nvPr>
            <p:ph type="sldNum" sz="quarter" idx="10"/>
          </p:nvPr>
        </p:nvSpPr>
        <p:spPr/>
        <p:txBody>
          <a:bodyPr/>
          <a:lstStyle/>
          <a:p>
            <a:fld id="{6496A261-C98F-45A8-93A2-FD633ABD03FA}" type="slidenum">
              <a:rPr lang="en-US" smtClean="0"/>
              <a:pPr/>
              <a:t>14</a:t>
            </a:fld>
            <a:endParaRPr lang="th-TH"/>
          </a:p>
        </p:txBody>
      </p:sp>
    </p:spTree>
    <p:extLst>
      <p:ext uri="{BB962C8B-B14F-4D97-AF65-F5344CB8AC3E}">
        <p14:creationId xmlns:p14="http://schemas.microsoft.com/office/powerpoint/2010/main" val="545149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90478">
              <a:defRPr/>
            </a:pPr>
            <a:r>
              <a:rPr lang="en-US" sz="1900" dirty="0" smtClean="0"/>
              <a:t>The process of electron transfer as a result of two objects coming into contact with each other and then separating is known as '</a:t>
            </a:r>
            <a:r>
              <a:rPr lang="en-US" sz="1900" dirty="0" err="1" smtClean="0"/>
              <a:t>triboelectric</a:t>
            </a:r>
            <a:r>
              <a:rPr lang="en-US" sz="1900" dirty="0" smtClean="0"/>
              <a:t> charging'.  The prefix '</a:t>
            </a:r>
            <a:r>
              <a:rPr lang="en-US" sz="1900" dirty="0" err="1" smtClean="0"/>
              <a:t>tribo</a:t>
            </a:r>
            <a:r>
              <a:rPr lang="en-US" sz="1900" dirty="0" smtClean="0"/>
              <a:t>' means 'to rub.'  The process of </a:t>
            </a:r>
            <a:r>
              <a:rPr lang="en-US" sz="1900" dirty="0" err="1" smtClean="0"/>
              <a:t>triboelectric</a:t>
            </a:r>
            <a:r>
              <a:rPr lang="en-US" sz="1900" dirty="0" smtClean="0"/>
              <a:t> charging results in one object gaining electrons on its surface, and therefore becoming negatively charged, and another object losing electrons from its surface, and therefore becoming positively charged. </a:t>
            </a:r>
            <a:endParaRPr lang="en-US" dirty="0" smtClean="0"/>
          </a:p>
          <a:p>
            <a:endParaRPr lang="th-TH" dirty="0"/>
          </a:p>
        </p:txBody>
      </p:sp>
      <p:sp>
        <p:nvSpPr>
          <p:cNvPr id="4" name="Slide Number Placeholder 3"/>
          <p:cNvSpPr>
            <a:spLocks noGrp="1"/>
          </p:cNvSpPr>
          <p:nvPr>
            <p:ph type="sldNum" sz="quarter" idx="10"/>
          </p:nvPr>
        </p:nvSpPr>
        <p:spPr/>
        <p:txBody>
          <a:bodyPr/>
          <a:lstStyle/>
          <a:p>
            <a:fld id="{6496A261-C98F-45A8-93A2-FD633ABD03FA}" type="slidenum">
              <a:rPr lang="en-US" smtClean="0"/>
              <a:pPr/>
              <a:t>15</a:t>
            </a:fld>
            <a:endParaRPr lang="th-TH"/>
          </a:p>
        </p:txBody>
      </p:sp>
    </p:spTree>
    <p:extLst>
      <p:ext uri="{BB962C8B-B14F-4D97-AF65-F5344CB8AC3E}">
        <p14:creationId xmlns:p14="http://schemas.microsoft.com/office/powerpoint/2010/main" val="2674627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the two materials are placed in contact and then separated, negatively charged electrons are transferred from the surface of one material to the surface of the other material. Which material loses electrons and which gains electrons will depend on the natures of the two materials. The material that loses electrons becomes positively charged, while the material that gains electrons is negatively charged</a:t>
            </a:r>
            <a:endParaRPr lang="th-TH" dirty="0"/>
          </a:p>
        </p:txBody>
      </p:sp>
      <p:sp>
        <p:nvSpPr>
          <p:cNvPr id="4" name="Slide Number Placeholder 3"/>
          <p:cNvSpPr>
            <a:spLocks noGrp="1"/>
          </p:cNvSpPr>
          <p:nvPr>
            <p:ph type="sldNum" sz="quarter" idx="10"/>
          </p:nvPr>
        </p:nvSpPr>
        <p:spPr/>
        <p:txBody>
          <a:bodyPr/>
          <a:lstStyle/>
          <a:p>
            <a:fld id="{6496A261-C98F-45A8-93A2-FD633ABD03FA}" type="slidenum">
              <a:rPr lang="en-US" smtClean="0"/>
              <a:pPr/>
              <a:t>16</a:t>
            </a:fld>
            <a:endParaRPr lang="th-TH"/>
          </a:p>
        </p:txBody>
      </p:sp>
    </p:spTree>
    <p:extLst>
      <p:ext uri="{BB962C8B-B14F-4D97-AF65-F5344CB8AC3E}">
        <p14:creationId xmlns:p14="http://schemas.microsoft.com/office/powerpoint/2010/main" val="2934019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humidity is low, higher static charges are generated more easily. Static becomes more noticeable in the winter months, in dry climates, and in air-conditioned environments. Increasing humidity to 60% limits static build-up as surface moisture on materials makes a good conductor. Unfortunately, 60% relative humidity is extremely uncomfortable, can cause equipment problems, and introduce contaminants</a:t>
            </a:r>
            <a:endParaRPr lang="th-TH" dirty="0"/>
          </a:p>
        </p:txBody>
      </p:sp>
      <p:sp>
        <p:nvSpPr>
          <p:cNvPr id="4" name="Slide Number Placeholder 3"/>
          <p:cNvSpPr>
            <a:spLocks noGrp="1"/>
          </p:cNvSpPr>
          <p:nvPr>
            <p:ph type="sldNum" sz="quarter" idx="10"/>
          </p:nvPr>
        </p:nvSpPr>
        <p:spPr/>
        <p:txBody>
          <a:bodyPr/>
          <a:lstStyle/>
          <a:p>
            <a:fld id="{6496A261-C98F-45A8-93A2-FD633ABD03FA}" type="slidenum">
              <a:rPr lang="en-US" smtClean="0"/>
              <a:pPr/>
              <a:t>17</a:t>
            </a:fld>
            <a:endParaRPr lang="th-TH"/>
          </a:p>
        </p:txBody>
      </p:sp>
    </p:spTree>
    <p:extLst>
      <p:ext uri="{BB962C8B-B14F-4D97-AF65-F5344CB8AC3E}">
        <p14:creationId xmlns:p14="http://schemas.microsoft.com/office/powerpoint/2010/main" val="1236900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900" dirty="0" smtClean="0">
                <a:latin typeface="Times New Roman" pitchFamily="18" charset="0"/>
                <a:cs typeface="Times New Roman" pitchFamily="18" charset="0"/>
              </a:rPr>
              <a:t>Both the imaging film and the toner powder are negatively charged.</a:t>
            </a:r>
          </a:p>
          <a:p>
            <a:endParaRPr lang="th-TH" dirty="0"/>
          </a:p>
        </p:txBody>
      </p:sp>
      <p:sp>
        <p:nvSpPr>
          <p:cNvPr id="4" name="Slide Number Placeholder 3"/>
          <p:cNvSpPr>
            <a:spLocks noGrp="1"/>
          </p:cNvSpPr>
          <p:nvPr>
            <p:ph type="sldNum" sz="quarter" idx="10"/>
          </p:nvPr>
        </p:nvSpPr>
        <p:spPr/>
        <p:txBody>
          <a:bodyPr/>
          <a:lstStyle/>
          <a:p>
            <a:fld id="{6496A261-C98F-45A8-93A2-FD633ABD03FA}" type="slidenum">
              <a:rPr lang="en-US" smtClean="0"/>
              <a:pPr/>
              <a:t>18</a:t>
            </a:fld>
            <a:endParaRPr lang="th-TH"/>
          </a:p>
        </p:txBody>
      </p:sp>
    </p:spTree>
    <p:extLst>
      <p:ext uri="{BB962C8B-B14F-4D97-AF65-F5344CB8AC3E}">
        <p14:creationId xmlns:p14="http://schemas.microsoft.com/office/powerpoint/2010/main" val="716443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5266CD-9146-4AB6-AAF2-2C428BD2FBB3}" type="slidenum">
              <a:rPr lang="en-US"/>
              <a:pPr/>
              <a:t>19</a:t>
            </a:fld>
            <a:endParaRPr lang="th-TH"/>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en-US"/>
              <a:t>Fig 1  </a:t>
            </a:r>
            <a:r>
              <a:rPr lang="en-US" b="1"/>
              <a:t>Original questioned medical record suspected of being changed</a:t>
            </a:r>
            <a:r>
              <a:rPr lang="th-TH" b="1"/>
              <a:t>.</a:t>
            </a:r>
            <a:r>
              <a:rPr lang="en-US" b="1"/>
              <a:t>  The specific area is </a:t>
            </a:r>
            <a:r>
              <a:rPr lang="th-TH" b="1"/>
              <a:t>"</a:t>
            </a:r>
            <a:r>
              <a:rPr lang="en-US" b="1"/>
              <a:t>I recommend against the operation</a:t>
            </a:r>
            <a:r>
              <a:rPr lang="th-TH" b="1"/>
              <a:t>."</a:t>
            </a:r>
            <a:r>
              <a:rPr lang="th-TH"/>
              <a:t> </a:t>
            </a:r>
          </a:p>
          <a:p>
            <a:r>
              <a:rPr lang="en-US"/>
              <a:t>Fig 2 </a:t>
            </a:r>
            <a:r>
              <a:rPr lang="en-US" b="1"/>
              <a:t>Indented writing </a:t>
            </a:r>
            <a:r>
              <a:rPr lang="th-TH" b="1"/>
              <a:t>(</a:t>
            </a:r>
            <a:r>
              <a:rPr lang="en-US" b="1"/>
              <a:t>ESDA</a:t>
            </a:r>
            <a:r>
              <a:rPr lang="th-TH" b="1"/>
              <a:t>) </a:t>
            </a:r>
            <a:r>
              <a:rPr lang="en-US" b="1"/>
              <a:t>recovered from the following page in the medical records displays everything from the previous page </a:t>
            </a:r>
            <a:r>
              <a:rPr lang="th-TH" b="1" u="sng"/>
              <a:t>except</a:t>
            </a:r>
            <a:r>
              <a:rPr lang="en-US" b="1"/>
              <a:t> the questioned entry</a:t>
            </a:r>
            <a:r>
              <a:rPr lang="th-TH" b="1"/>
              <a:t>.</a:t>
            </a:r>
            <a:r>
              <a:rPr lang="en-US" b="1"/>
              <a:t>  This would indicate that the questioned entry was written subsequent to the rest of the page </a:t>
            </a:r>
            <a:r>
              <a:rPr lang="th-TH" b="1"/>
              <a:t>(</a:t>
            </a:r>
            <a:r>
              <a:rPr lang="en-US" b="1"/>
              <a:t>probably after the patient died and the filing of the lawsuit</a:t>
            </a:r>
            <a:r>
              <a:rPr lang="th-TH" b="1"/>
              <a:t>).</a:t>
            </a:r>
            <a:r>
              <a:rPr lang="th-TH"/>
              <a:t> </a:t>
            </a:r>
          </a:p>
        </p:txBody>
      </p:sp>
    </p:spTree>
    <p:extLst>
      <p:ext uri="{BB962C8B-B14F-4D97-AF65-F5344CB8AC3E}">
        <p14:creationId xmlns:p14="http://schemas.microsoft.com/office/powerpoint/2010/main" val="869291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dirty="0" smtClean="0"/>
              <a:t>Some of these variables</a:t>
            </a:r>
            <a:r>
              <a:rPr lang="en-US" baseline="0" dirty="0" smtClean="0"/>
              <a:t> have been considered by previous research. </a:t>
            </a:r>
          </a:p>
          <a:p>
            <a:r>
              <a:rPr lang="en-US" baseline="0" dirty="0" smtClean="0"/>
              <a:t>The quality of the image which can be produced by ESDA is highly dependent on raw materials, chemical treatments, impregnations and surface finishes  which are found on different types of papers.</a:t>
            </a:r>
          </a:p>
          <a:p>
            <a:r>
              <a:rPr lang="en-US" baseline="0" dirty="0" smtClean="0"/>
              <a:t>Variables : 1. paper types and quality : paper with shiny surface such as photographic paper, poor quality papers with low units density such as newsprint</a:t>
            </a:r>
          </a:p>
          <a:p>
            <a:r>
              <a:rPr lang="en-US" baseline="0" dirty="0" smtClean="0"/>
              <a:t>Also severely crumpled and ceased paper. </a:t>
            </a:r>
          </a:p>
          <a:p>
            <a:r>
              <a:rPr lang="en-US" baseline="0" dirty="0" smtClean="0"/>
              <a:t>2.Writing instrument : good or poor results from writing instrument depends on the amount of pressure that is required to produced the writing. Good to poor results ::: ball point pen, roller ball pen, mechanical pencil , standard pencil and felt pen.</a:t>
            </a:r>
          </a:p>
          <a:p>
            <a:r>
              <a:rPr lang="en-US" baseline="0" dirty="0" smtClean="0"/>
              <a:t>3. Level of impression ; In general it is acceptable that as the number of layers increases, the indentations present become weaker and the image impressions become paler.</a:t>
            </a:r>
          </a:p>
          <a:p>
            <a:r>
              <a:rPr lang="en-US" baseline="0" dirty="0" smtClean="0"/>
              <a:t>4. Humidity and temperature : Foster and </a:t>
            </a:r>
            <a:r>
              <a:rPr lang="en-US" baseline="0" dirty="0" err="1" smtClean="0"/>
              <a:t>Morantz</a:t>
            </a:r>
            <a:r>
              <a:rPr lang="en-US" baseline="0" dirty="0" smtClean="0"/>
              <a:t> concluded that there was no indication that humidity had a role to play in the process. However, the ESDA manufactures recommend that documents are humidified for 1 -2 minute in a saturated environment if the relative humidity is below 40%.  </a:t>
            </a:r>
          </a:p>
          <a:p>
            <a:r>
              <a:rPr lang="en-US" baseline="0" dirty="0" smtClean="0"/>
              <a:t>5. Charging technique and image development: The creation of a potential difference which allows for any indented writing on a document to be visualized. Experience and practice provide good results. There is no   hard and fast rule about the manner of length of time the corona unit should be used to charge the surface of a document as this can be dependent on various factors including the type of document, paper quality, humidity and the operator’s own personal experience.</a:t>
            </a:r>
          </a:p>
          <a:p>
            <a:r>
              <a:rPr lang="en-US" baseline="0" dirty="0" smtClean="0"/>
              <a:t>6. Development method :  cascade development method is better for weaker indentations. Old or heavily used beads may take on an appearance of being roughed and pitted on their surface which may reduce the ability of the beads to attract and retain toner particles. This can lead to poor quality image development. </a:t>
            </a:r>
          </a:p>
          <a:p>
            <a:endParaRPr lang="th-TH" dirty="0"/>
          </a:p>
        </p:txBody>
      </p:sp>
      <p:sp>
        <p:nvSpPr>
          <p:cNvPr id="4" name="Slide Number Placeholder 3"/>
          <p:cNvSpPr>
            <a:spLocks noGrp="1"/>
          </p:cNvSpPr>
          <p:nvPr>
            <p:ph type="sldNum" sz="quarter" idx="10"/>
          </p:nvPr>
        </p:nvSpPr>
        <p:spPr/>
        <p:txBody>
          <a:bodyPr/>
          <a:lstStyle/>
          <a:p>
            <a:fld id="{6496A261-C98F-45A8-93A2-FD633ABD03FA}" type="slidenum">
              <a:rPr lang="en-US" smtClean="0"/>
              <a:pPr/>
              <a:t>21</a:t>
            </a:fld>
            <a:endParaRPr lang="th-TH"/>
          </a:p>
        </p:txBody>
      </p:sp>
    </p:spTree>
    <p:extLst>
      <p:ext uri="{BB962C8B-B14F-4D97-AF65-F5344CB8AC3E}">
        <p14:creationId xmlns:p14="http://schemas.microsoft.com/office/powerpoint/2010/main" val="2940473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fld id="{6496A261-C98F-45A8-93A2-FD633ABD03FA}" type="slidenum">
              <a:rPr lang="en-US" smtClean="0"/>
              <a:pPr/>
              <a:t>24</a:t>
            </a:fld>
            <a:endParaRPr lang="th-TH"/>
          </a:p>
        </p:txBody>
      </p:sp>
    </p:spTree>
    <p:extLst>
      <p:ext uri="{BB962C8B-B14F-4D97-AF65-F5344CB8AC3E}">
        <p14:creationId xmlns:p14="http://schemas.microsoft.com/office/powerpoint/2010/main" val="1743228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visualization of the indentation is based on a change in the dielectric properties of the paper due to some form of microscopic damage sustained by the paper fibers during the formation of indented writing.</a:t>
            </a:r>
            <a:endParaRPr lang="th-TH" dirty="0"/>
          </a:p>
        </p:txBody>
      </p:sp>
      <p:sp>
        <p:nvSpPr>
          <p:cNvPr id="4" name="Slide Number Placeholder 3"/>
          <p:cNvSpPr>
            <a:spLocks noGrp="1"/>
          </p:cNvSpPr>
          <p:nvPr>
            <p:ph type="sldNum" sz="quarter" idx="10"/>
          </p:nvPr>
        </p:nvSpPr>
        <p:spPr/>
        <p:txBody>
          <a:bodyPr/>
          <a:lstStyle/>
          <a:p>
            <a:fld id="{6496A261-C98F-45A8-93A2-FD633ABD03FA}" type="slidenum">
              <a:rPr lang="en-US" smtClean="0"/>
              <a:pPr/>
              <a:t>25</a:t>
            </a:fld>
            <a:endParaRPr lang="th-TH"/>
          </a:p>
        </p:txBody>
      </p:sp>
    </p:spTree>
    <p:extLst>
      <p:ext uri="{BB962C8B-B14F-4D97-AF65-F5344CB8AC3E}">
        <p14:creationId xmlns:p14="http://schemas.microsoft.com/office/powerpoint/2010/main" val="3759579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fld id="{6496A261-C98F-45A8-93A2-FD633ABD03FA}" type="slidenum">
              <a:rPr lang="en-US" smtClean="0"/>
              <a:pPr/>
              <a:t>26</a:t>
            </a:fld>
            <a:endParaRPr lang="th-TH"/>
          </a:p>
        </p:txBody>
      </p:sp>
    </p:spTree>
    <p:extLst>
      <p:ext uri="{BB962C8B-B14F-4D97-AF65-F5344CB8AC3E}">
        <p14:creationId xmlns:p14="http://schemas.microsoft.com/office/powerpoint/2010/main" val="1740237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Identification of Indented Writing</a:t>
            </a:r>
            <a:endParaRPr lang="en-US" dirty="0" smtClean="0"/>
          </a:p>
          <a:p>
            <a:r>
              <a:rPr lang="en-US" dirty="0" smtClean="0"/>
              <a:t>Indented writing is an imprint which may be left on the underlying pages when the top sheet of paper is written upon. This impression of the writing is influenced by pen pressure and thickness of the paper. Indented writing is very useful as a form of connecting evidence, such as tying a robbery note to a writing pad recovered from a suspect. Classically, indented writing was identified and deciphered by means of low angle oblique light and photography. More recently, an instrument known as an Electrostatic Detection Apparatus, or ESDA, is now used to produce a visual image of the indented writing on transparency film. This procedure is non-destructive, and rather non-detectable.</a:t>
            </a:r>
          </a:p>
          <a:p>
            <a:endParaRPr lang="th-TH" dirty="0"/>
          </a:p>
        </p:txBody>
      </p:sp>
      <p:sp>
        <p:nvSpPr>
          <p:cNvPr id="4" name="Slide Number Placeholder 3"/>
          <p:cNvSpPr>
            <a:spLocks noGrp="1"/>
          </p:cNvSpPr>
          <p:nvPr>
            <p:ph type="sldNum" sz="quarter" idx="10"/>
          </p:nvPr>
        </p:nvSpPr>
        <p:spPr/>
        <p:txBody>
          <a:bodyPr/>
          <a:lstStyle/>
          <a:p>
            <a:fld id="{6496A261-C98F-45A8-93A2-FD633ABD03FA}" type="slidenum">
              <a:rPr lang="en-US" smtClean="0"/>
              <a:pPr/>
              <a:t>3</a:t>
            </a:fld>
            <a:endParaRPr lang="th-TH"/>
          </a:p>
        </p:txBody>
      </p:sp>
    </p:spTree>
    <p:extLst>
      <p:ext uri="{BB962C8B-B14F-4D97-AF65-F5344CB8AC3E}">
        <p14:creationId xmlns:p14="http://schemas.microsoft.com/office/powerpoint/2010/main" val="4160385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US" sz="1900" b="1" dirty="0" smtClean="0">
                <a:latin typeface="Times New Roman" pitchFamily="18" charset="0"/>
              </a:rPr>
              <a:t>Oblique light is applied to the surface of the paper to reveal any furrows of indented writing</a:t>
            </a:r>
            <a:r>
              <a:rPr lang="th-TH" sz="1900" b="1" dirty="0" smtClean="0">
                <a:latin typeface="Times New Roman" pitchFamily="18" charset="0"/>
              </a:rPr>
              <a:t>. </a:t>
            </a:r>
            <a:endParaRPr lang="en-US" sz="1900" b="1" dirty="0" smtClean="0">
              <a:latin typeface="Times New Roman" pitchFamily="18" charset="0"/>
            </a:endParaRPr>
          </a:p>
          <a:p>
            <a:pPr>
              <a:lnSpc>
                <a:spcPct val="90000"/>
              </a:lnSpc>
            </a:pPr>
            <a:r>
              <a:rPr lang="en-US" sz="1900" b="1" dirty="0" smtClean="0">
                <a:latin typeface="Times New Roman" pitchFamily="18" charset="0"/>
              </a:rPr>
              <a:t>A photo is then taken of the shadowed indentation</a:t>
            </a:r>
            <a:r>
              <a:rPr lang="th-TH" sz="1900" b="1" dirty="0" smtClean="0">
                <a:latin typeface="Times New Roman" pitchFamily="18" charset="0"/>
              </a:rPr>
              <a:t>. </a:t>
            </a:r>
            <a:endParaRPr lang="en-US" sz="1900" b="1" dirty="0" smtClean="0">
              <a:latin typeface="Times New Roman" pitchFamily="18" charset="0"/>
            </a:endParaRPr>
          </a:p>
          <a:p>
            <a:pPr>
              <a:lnSpc>
                <a:spcPct val="90000"/>
              </a:lnSpc>
            </a:pPr>
            <a:r>
              <a:rPr lang="en-US" sz="1900" b="1" dirty="0" smtClean="0">
                <a:latin typeface="Times New Roman" pitchFamily="18" charset="0"/>
              </a:rPr>
              <a:t>Moving the light source and taking multiple exposures should fill in most available indentations with shadow, and hopefully reproduce the indented writing</a:t>
            </a:r>
            <a:r>
              <a:rPr lang="th-TH" sz="1900" b="1" dirty="0" smtClean="0">
                <a:latin typeface="Times New Roman" pitchFamily="18" charset="0"/>
              </a:rPr>
              <a:t>. </a:t>
            </a:r>
            <a:endParaRPr lang="en-US" sz="1900" b="1" dirty="0" smtClean="0">
              <a:latin typeface="Times New Roman" pitchFamily="18" charset="0"/>
            </a:endParaRPr>
          </a:p>
          <a:p>
            <a:pPr>
              <a:lnSpc>
                <a:spcPct val="90000"/>
              </a:lnSpc>
            </a:pPr>
            <a:r>
              <a:rPr lang="en-US" sz="1900" b="1" dirty="0" smtClean="0">
                <a:latin typeface="Times New Roman" pitchFamily="18" charset="0"/>
              </a:rPr>
              <a:t>While oblique lighting techniques are often quite accepted in court, they're unable to recover invisible microscopic indentations, which may occur three or four pages down</a:t>
            </a:r>
            <a:r>
              <a:rPr lang="th-TH" sz="1900" b="1" dirty="0" smtClean="0">
                <a:latin typeface="Times New Roman" pitchFamily="18" charset="0"/>
              </a:rPr>
              <a:t>. </a:t>
            </a:r>
          </a:p>
          <a:p>
            <a:pPr>
              <a:lnSpc>
                <a:spcPct val="90000"/>
              </a:lnSpc>
            </a:pPr>
            <a:r>
              <a:rPr lang="en-US" dirty="0" smtClean="0"/>
              <a:t>Oblique lighting uses a light source at a low angle, usually to show detail by creating shadows in the subject surface</a:t>
            </a:r>
            <a:endParaRPr lang="th-TH" sz="1900" b="1" dirty="0" smtClean="0">
              <a:latin typeface="Times New Roman" pitchFamily="18" charset="0"/>
            </a:endParaRPr>
          </a:p>
          <a:p>
            <a:endParaRPr lang="th-TH" dirty="0"/>
          </a:p>
        </p:txBody>
      </p:sp>
      <p:sp>
        <p:nvSpPr>
          <p:cNvPr id="4" name="Slide Number Placeholder 3"/>
          <p:cNvSpPr>
            <a:spLocks noGrp="1"/>
          </p:cNvSpPr>
          <p:nvPr>
            <p:ph type="sldNum" sz="quarter" idx="10"/>
          </p:nvPr>
        </p:nvSpPr>
        <p:spPr/>
        <p:txBody>
          <a:bodyPr/>
          <a:lstStyle/>
          <a:p>
            <a:fld id="{6496A261-C98F-45A8-93A2-FD633ABD03FA}" type="slidenum">
              <a:rPr lang="en-US" smtClean="0"/>
              <a:pPr/>
              <a:t>5</a:t>
            </a:fld>
            <a:endParaRPr lang="th-TH"/>
          </a:p>
        </p:txBody>
      </p:sp>
    </p:spTree>
    <p:extLst>
      <p:ext uri="{BB962C8B-B14F-4D97-AF65-F5344CB8AC3E}">
        <p14:creationId xmlns:p14="http://schemas.microsoft.com/office/powerpoint/2010/main" val="4117108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C04E46-62C4-4537-B0C3-F460D5334A1C}" type="slidenum">
              <a:rPr lang="en-US"/>
              <a:pPr/>
              <a:t>6</a:t>
            </a:fld>
            <a:endParaRPr lang="th-TH"/>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pPr>
              <a:lnSpc>
                <a:spcPct val="80000"/>
              </a:lnSpc>
            </a:pPr>
            <a:r>
              <a:rPr lang="en-US" sz="1300" dirty="0"/>
              <a:t>Some documents are unsuited                              for this process </a:t>
            </a:r>
            <a:r>
              <a:rPr lang="th-TH" sz="1300" dirty="0"/>
              <a:t>-- </a:t>
            </a:r>
            <a:r>
              <a:rPr lang="en-US" sz="1300" dirty="0"/>
              <a:t>documents                             previously processed for latent fingerprints, made of thick cardboard, or which have been saturated with fluids fall into this category</a:t>
            </a:r>
            <a:r>
              <a:rPr lang="th-TH" sz="1300" dirty="0"/>
              <a:t>. </a:t>
            </a:r>
          </a:p>
          <a:p>
            <a:pPr>
              <a:lnSpc>
                <a:spcPct val="80000"/>
              </a:lnSpc>
            </a:pPr>
            <a:r>
              <a:rPr lang="en-US" sz="1300" dirty="0"/>
              <a:t>The page suspected of bearing indentations is covered with a cellophane material which is then pulled into firm contact with the paper by a vacuum drawn through a porous bronze plate</a:t>
            </a:r>
            <a:r>
              <a:rPr lang="th-TH" sz="1300" dirty="0"/>
              <a:t>. </a:t>
            </a:r>
            <a:r>
              <a:rPr lang="en-US" sz="1300" dirty="0"/>
              <a:t>This serves to </a:t>
            </a:r>
            <a:r>
              <a:rPr lang="th-TH" sz="1300" dirty="0"/>
              <a:t>"</a:t>
            </a:r>
            <a:r>
              <a:rPr lang="en-US" sz="1300" dirty="0"/>
              <a:t>fasten</a:t>
            </a:r>
            <a:r>
              <a:rPr lang="th-TH" sz="1300" dirty="0"/>
              <a:t>" </a:t>
            </a:r>
            <a:r>
              <a:rPr lang="en-US" sz="1300" dirty="0"/>
              <a:t>the document, and cellophane covering, to the plate</a:t>
            </a:r>
            <a:r>
              <a:rPr lang="th-TH" sz="1300" dirty="0"/>
              <a:t>. </a:t>
            </a:r>
            <a:r>
              <a:rPr lang="en-US" sz="1300" dirty="0"/>
              <a:t>The cellophane covering prevents damage to the original document</a:t>
            </a:r>
            <a:r>
              <a:rPr lang="th-TH" sz="1300" dirty="0"/>
              <a:t>. </a:t>
            </a:r>
            <a:r>
              <a:rPr lang="en-US" sz="1300" dirty="0"/>
              <a:t>The document and cellophane are then subjected to a repeated high voltage static charge</a:t>
            </a:r>
            <a:r>
              <a:rPr lang="th-TH" sz="1300" dirty="0"/>
              <a:t>. </a:t>
            </a:r>
          </a:p>
          <a:p>
            <a:pPr>
              <a:lnSpc>
                <a:spcPct val="80000"/>
              </a:lnSpc>
            </a:pPr>
            <a:r>
              <a:rPr lang="en-US" sz="1300" dirty="0"/>
              <a:t>This results in a variably charged surface, with the heavier static charge remaining within any impressions, even microscopic ones</a:t>
            </a:r>
            <a:r>
              <a:rPr lang="th-TH" sz="1300" dirty="0"/>
              <a:t>. </a:t>
            </a:r>
            <a:r>
              <a:rPr lang="en-US" sz="1300" dirty="0"/>
              <a:t>Black toner </a:t>
            </a:r>
            <a:r>
              <a:rPr lang="th-TH" sz="1300" dirty="0"/>
              <a:t>(</a:t>
            </a:r>
            <a:r>
              <a:rPr lang="en-US" sz="1300" dirty="0"/>
              <a:t>similar to that used in dry</a:t>
            </a:r>
            <a:r>
              <a:rPr lang="th-TH" sz="1300" dirty="0"/>
              <a:t>-</a:t>
            </a:r>
            <a:r>
              <a:rPr lang="en-US" sz="1300" dirty="0"/>
              <a:t>process photocopy machines</a:t>
            </a:r>
            <a:r>
              <a:rPr lang="th-TH" sz="1300" dirty="0"/>
              <a:t>)</a:t>
            </a:r>
            <a:r>
              <a:rPr lang="en-US" sz="1300" dirty="0"/>
              <a:t>, is then cascaded over the cellophane surface</a:t>
            </a:r>
            <a:r>
              <a:rPr lang="th-TH" sz="1300" dirty="0"/>
              <a:t>. </a:t>
            </a:r>
            <a:r>
              <a:rPr lang="en-US" sz="1300" dirty="0"/>
              <a:t>The areas of the document containing the higher static electric charge retain the black toner, resulting in a deposit of toner in the indentations in the paper</a:t>
            </a:r>
            <a:r>
              <a:rPr lang="th-TH" sz="1300" dirty="0"/>
              <a:t>. </a:t>
            </a:r>
            <a:r>
              <a:rPr lang="en-US" sz="1300" dirty="0"/>
              <a:t>These developed indentations may be photographed and then preserved by means of placing an adhesive backed clear plastic sheet over the cellophane while it is still being held in place by the vacuum of the ESDA</a:t>
            </a:r>
            <a:r>
              <a:rPr lang="th-TH" sz="1300" dirty="0"/>
              <a:t>. </a:t>
            </a:r>
          </a:p>
          <a:p>
            <a:pPr>
              <a:lnSpc>
                <a:spcPct val="80000"/>
              </a:lnSpc>
            </a:pPr>
            <a:r>
              <a:rPr lang="en-US" sz="1300" dirty="0"/>
              <a:t>The advantages of electrostatic detection are two</a:t>
            </a:r>
            <a:r>
              <a:rPr lang="th-TH" sz="1300" dirty="0"/>
              <a:t>-</a:t>
            </a:r>
            <a:r>
              <a:rPr lang="en-US" sz="1300" dirty="0"/>
              <a:t>fold</a:t>
            </a:r>
            <a:r>
              <a:rPr lang="th-TH" sz="1300" dirty="0"/>
              <a:t>: </a:t>
            </a:r>
            <a:r>
              <a:rPr lang="en-US" sz="1300" dirty="0"/>
              <a:t>ESDA is extremely sensitive, and it's also non</a:t>
            </a:r>
            <a:r>
              <a:rPr lang="th-TH" sz="1300" dirty="0"/>
              <a:t>-</a:t>
            </a:r>
            <a:r>
              <a:rPr lang="en-US" sz="1300" dirty="0"/>
              <a:t>destructive</a:t>
            </a:r>
            <a:r>
              <a:rPr lang="th-TH" sz="1300" dirty="0"/>
              <a:t>. </a:t>
            </a:r>
            <a:r>
              <a:rPr lang="en-US" sz="1300" dirty="0"/>
              <a:t>The indentations are revealed on the protective cellophane surface, and the original document remains unharmed throughout the process</a:t>
            </a:r>
            <a:r>
              <a:rPr lang="th-TH" sz="1300" dirty="0"/>
              <a:t>. </a:t>
            </a:r>
          </a:p>
        </p:txBody>
      </p:sp>
    </p:spTree>
    <p:extLst>
      <p:ext uri="{BB962C8B-B14F-4D97-AF65-F5344CB8AC3E}">
        <p14:creationId xmlns:p14="http://schemas.microsoft.com/office/powerpoint/2010/main" val="2234953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1" dirty="0" smtClean="0"/>
              <a:t>http://digital.lgcforensics.com/services/questioned-documents/electrostatic-detection-apparatus.html</a:t>
            </a:r>
          </a:p>
          <a:p>
            <a:r>
              <a:rPr lang="en-US" b="1" dirty="0" smtClean="0"/>
              <a:t>Electrostatic detection apparatus</a:t>
            </a:r>
          </a:p>
          <a:p>
            <a:r>
              <a:rPr lang="en-US" dirty="0" smtClean="0"/>
              <a:t>ESDA stands for Electrostatic Detection Apparatus. This instrument is used to produce a permanent 'lift' from paper which provides a visual map of indented impressions in that paper. (See also indented impressions above) ESDA has the advantage of being non-destructive so that the paper under examination remains in exactly the same state, and is still available for other examinations. It is also extremely sensitive meaning that indentations found up to seven sheets below the page where the original writing was made may be </a:t>
            </a:r>
            <a:r>
              <a:rPr lang="en-US" dirty="0" err="1" smtClean="0"/>
              <a:t>visualised</a:t>
            </a:r>
            <a:r>
              <a:rPr lang="en-US" dirty="0" smtClean="0"/>
              <a:t>.</a:t>
            </a:r>
          </a:p>
          <a:p>
            <a:r>
              <a:rPr lang="en-US" dirty="0" smtClean="0"/>
              <a:t>ESDA works by stretching a Mylar film (like Clingfilm) over the document being examined. This Mylar film is then </a:t>
            </a:r>
            <a:r>
              <a:rPr lang="en-US" dirty="0" err="1" smtClean="0"/>
              <a:t>electrostatically</a:t>
            </a:r>
            <a:r>
              <a:rPr lang="en-US" dirty="0" smtClean="0"/>
              <a:t> charged using a 'wand' containing a fine wire charged to 7KV. Where the paper is smooth the charging is generally uniform, however where the </a:t>
            </a:r>
            <a:r>
              <a:rPr lang="en-US" dirty="0" err="1" smtClean="0"/>
              <a:t>fibres</a:t>
            </a:r>
            <a:r>
              <a:rPr lang="en-US" dirty="0" smtClean="0"/>
              <a:t> of the paper have been disturbed by paper-paper contact caused by indentations, the electrostatic charge is different to the background. This creates a latent image. In order to </a:t>
            </a:r>
            <a:r>
              <a:rPr lang="en-US" dirty="0" err="1" smtClean="0"/>
              <a:t>visualise</a:t>
            </a:r>
            <a:r>
              <a:rPr lang="en-US" dirty="0" smtClean="0"/>
              <a:t> this latent image, black toner similar to that used in laser printers is applied to the surface of the Mylar. The toner preferentially sticks where the electrostatic charge congregates - i.e. in the areas of the indentations. The result is an image with a grey toner background and darker toner traces in the areas where there are indented impressions. The image is made permanent as a 'lift' by placing clear 'sticky backed plastic' over the toner, producing a fixed transparent image.</a:t>
            </a:r>
          </a:p>
          <a:p>
            <a:r>
              <a:rPr lang="en-US" dirty="0" smtClean="0"/>
              <a:t>There are a large number of variables which affect the quality of ESDA lifts. These include the type of paper, the type of pen or stylus used, the number of sheets of paper between the writing and the sheet holding the impressions, the humidity at the time the impressions were made, the humidity at the time the ESDA lift was made, the method by which the toner is put onto the Mylar film*, and the amount and direction of the electrostatic charge put onto the Mylar film. ESDA is not suitable for the examination of loose fibred paper such as newspaper or very glossy paper such as magazine covers. If a document gets wet by any liquid this will completely destroy the ESDA impression. This means that if fingerprint treatment is required then this should be done AFTER any ESDA examination.</a:t>
            </a:r>
          </a:p>
          <a:p>
            <a:r>
              <a:rPr lang="en-US" dirty="0" smtClean="0"/>
              <a:t>* Toner can be put onto the Mylar film using three methods: by cascading tiny glass beads coated with toner over the surface, by puffing an aerosol of toner powder over the surface or by using a device similar to a powder puff to apply the toner.</a:t>
            </a:r>
          </a:p>
          <a:p>
            <a:endParaRPr lang="th-TH" dirty="0"/>
          </a:p>
        </p:txBody>
      </p:sp>
      <p:sp>
        <p:nvSpPr>
          <p:cNvPr id="4" name="Slide Number Placeholder 3"/>
          <p:cNvSpPr>
            <a:spLocks noGrp="1"/>
          </p:cNvSpPr>
          <p:nvPr>
            <p:ph type="sldNum" sz="quarter" idx="10"/>
          </p:nvPr>
        </p:nvSpPr>
        <p:spPr/>
        <p:txBody>
          <a:bodyPr/>
          <a:lstStyle/>
          <a:p>
            <a:fld id="{6496A261-C98F-45A8-93A2-FD633ABD03FA}" type="slidenum">
              <a:rPr lang="en-US" smtClean="0"/>
              <a:pPr/>
              <a:t>7</a:t>
            </a:fld>
            <a:endParaRPr lang="th-TH"/>
          </a:p>
        </p:txBody>
      </p:sp>
    </p:spTree>
    <p:extLst>
      <p:ext uri="{BB962C8B-B14F-4D97-AF65-F5344CB8AC3E}">
        <p14:creationId xmlns:p14="http://schemas.microsoft.com/office/powerpoint/2010/main" val="985334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dirty="0" smtClean="0"/>
              <a:t>These wires are subjected to a high voltage, which they subsequently transfer to the drum and paper in the form of static electricity.</a:t>
            </a:r>
          </a:p>
          <a:p>
            <a:r>
              <a:rPr lang="en-US" dirty="0" smtClean="0"/>
              <a:t>HT = </a:t>
            </a:r>
            <a:r>
              <a:rPr lang="en-US" dirty="0" err="1" smtClean="0"/>
              <a:t>Hight</a:t>
            </a:r>
            <a:r>
              <a:rPr lang="en-US" baseline="0" dirty="0" smtClean="0"/>
              <a:t> Voltage Terminal </a:t>
            </a:r>
          </a:p>
          <a:p>
            <a:r>
              <a:rPr lang="en-US" baseline="0" dirty="0" smtClean="0"/>
              <a:t>Because, currently ESDA do not have voltage probes that measure the degree of charging at the surface of the film.</a:t>
            </a:r>
          </a:p>
          <a:p>
            <a:r>
              <a:rPr lang="en-US" baseline="0" dirty="0" smtClean="0"/>
              <a:t>For most examiners, the only option is consider the time, distance, and speed of moving the corona to charge the film.</a:t>
            </a:r>
          </a:p>
          <a:p>
            <a:r>
              <a:rPr lang="en-US" baseline="0" dirty="0" smtClean="0"/>
              <a:t>Once critical step involves charging the imaging film. The document examiner may hold the corona a certain distance from the film while passing it  over the document at a constant speed following a particular path.</a:t>
            </a:r>
          </a:p>
          <a:p>
            <a:r>
              <a:rPr lang="en-US" baseline="0" dirty="0" smtClean="0"/>
              <a:t>Passing the corona wire too close to the imaging film is apt to produce black lines through the developed image that are due to the irregular electrostatic field produced. This “noise” is more noticeable when the corona wire is dirty.</a:t>
            </a:r>
          </a:p>
          <a:p>
            <a:r>
              <a:rPr lang="en-US" baseline="0" dirty="0" smtClean="0"/>
              <a:t>Negative corona is known to generate high amount of ozone. Ozone is not only a health risk but it also damages polymeric materials such as rubber and plastic causing them to deteriorate prematurely.</a:t>
            </a:r>
          </a:p>
          <a:p>
            <a:endParaRPr lang="en-US" baseline="0" dirty="0" smtClean="0"/>
          </a:p>
          <a:p>
            <a:r>
              <a:rPr lang="en-US" baseline="0" dirty="0" smtClean="0"/>
              <a:t>There are three ways to transfer charges : friction, conduction and induction.</a:t>
            </a:r>
          </a:p>
          <a:p>
            <a:r>
              <a:rPr lang="en-US" dirty="0" smtClean="0"/>
              <a:t>friction - charging something by rubbing it against another object </a:t>
            </a:r>
            <a:br>
              <a:rPr lang="en-US" dirty="0" smtClean="0"/>
            </a:br>
            <a:r>
              <a:rPr lang="en-US" dirty="0" smtClean="0"/>
              <a:t/>
            </a:r>
            <a:br>
              <a:rPr lang="en-US" dirty="0" smtClean="0"/>
            </a:br>
            <a:r>
              <a:rPr lang="en-US" dirty="0" smtClean="0"/>
              <a:t>induction - charging something by coming close to charged object, but not touching </a:t>
            </a:r>
            <a:br>
              <a:rPr lang="en-US" dirty="0" smtClean="0"/>
            </a:br>
            <a:r>
              <a:rPr lang="en-US" dirty="0" smtClean="0"/>
              <a:t/>
            </a:r>
            <a:br>
              <a:rPr lang="en-US" dirty="0" smtClean="0"/>
            </a:br>
            <a:r>
              <a:rPr lang="en-US" dirty="0" smtClean="0"/>
              <a:t>conduction - charging something by touching a charged object</a:t>
            </a:r>
            <a:endParaRPr lang="en-US" baseline="0" dirty="0" smtClean="0"/>
          </a:p>
          <a:p>
            <a:endParaRPr lang="th-TH" dirty="0"/>
          </a:p>
        </p:txBody>
      </p:sp>
      <p:sp>
        <p:nvSpPr>
          <p:cNvPr id="4" name="Slide Number Placeholder 3"/>
          <p:cNvSpPr>
            <a:spLocks noGrp="1"/>
          </p:cNvSpPr>
          <p:nvPr>
            <p:ph type="sldNum" sz="quarter" idx="10"/>
          </p:nvPr>
        </p:nvSpPr>
        <p:spPr/>
        <p:txBody>
          <a:bodyPr/>
          <a:lstStyle/>
          <a:p>
            <a:fld id="{6496A261-C98F-45A8-93A2-FD633ABD03FA}" type="slidenum">
              <a:rPr lang="en-US" smtClean="0"/>
              <a:pPr/>
              <a:t>9</a:t>
            </a:fld>
            <a:endParaRPr lang="th-TH"/>
          </a:p>
        </p:txBody>
      </p:sp>
    </p:spTree>
    <p:extLst>
      <p:ext uri="{BB962C8B-B14F-4D97-AF65-F5344CB8AC3E}">
        <p14:creationId xmlns:p14="http://schemas.microsoft.com/office/powerpoint/2010/main" val="2497942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Corona Discharge (CD) ozone generation</a:t>
            </a:r>
            <a:r>
              <a:rPr lang="en-US" dirty="0" smtClean="0"/>
              <a:t/>
            </a:r>
            <a:br>
              <a:rPr lang="en-US" dirty="0" smtClean="0"/>
            </a:br>
            <a:r>
              <a:rPr lang="en-US" dirty="0" smtClean="0"/>
              <a:t>Air (usually ambient) is passed over an ultraviolet lamp, which splits oxygen (O</a:t>
            </a:r>
            <a:r>
              <a:rPr lang="en-US" baseline="-25000" dirty="0" smtClean="0"/>
              <a:t>2</a:t>
            </a:r>
            <a:r>
              <a:rPr lang="en-US" dirty="0" smtClean="0"/>
              <a:t>) molecules in the gas. The resulting oxygen atoms (O</a:t>
            </a:r>
            <a:r>
              <a:rPr lang="en-US" baseline="30000" dirty="0" smtClean="0"/>
              <a:t>-</a:t>
            </a:r>
            <a:r>
              <a:rPr lang="en-US" dirty="0" smtClean="0"/>
              <a:t>), seeking stability, attach to other oxygen molecules (O</a:t>
            </a:r>
            <a:r>
              <a:rPr lang="en-US" baseline="-25000" dirty="0" smtClean="0"/>
              <a:t>2</a:t>
            </a:r>
            <a:r>
              <a:rPr lang="en-US" dirty="0" smtClean="0"/>
              <a:t>), forming ozone (O</a:t>
            </a:r>
            <a:r>
              <a:rPr lang="en-US" baseline="-25000" dirty="0" smtClean="0"/>
              <a:t>3</a:t>
            </a:r>
            <a:r>
              <a:rPr lang="en-US" dirty="0" smtClean="0"/>
              <a:t>). The ozone is injected into the water, or air stream, where it inactivates contaminants by actually rupturing the organisms’ cell wall. </a:t>
            </a:r>
          </a:p>
          <a:p>
            <a:r>
              <a:rPr lang="en-US" dirty="0" smtClean="0"/>
              <a:t>The technologies involved in corona discharge ozone generation are varied, but all operate fundamentally by passing dried, oxygen-containing gas through an electrical field. The electrical current causes the “split” in the oxygen molecules as described in the section on ultraviolet ozone generation. Past this common feature the variations are many, but the generally accepted technologies can be divided into three types - low frequency (50 to 100 Hz), medium frequency (100 to 1,000 Hz), and high frequency (1,000 + Hz). Since 85% to 95% of the electrical energy supplied to a corona discharge ozone generator produces heat, some method for heat removal is required. Also, proper cooling significantly affects the energy efficiency of the ozone generator, so most corona discharge systems utilize one or more of the following cooling methods: Air or water.</a:t>
            </a:r>
            <a:endParaRPr lang="en-US" dirty="0"/>
          </a:p>
        </p:txBody>
      </p:sp>
      <p:sp>
        <p:nvSpPr>
          <p:cNvPr id="4" name="Slide Number Placeholder 3"/>
          <p:cNvSpPr>
            <a:spLocks noGrp="1"/>
          </p:cNvSpPr>
          <p:nvPr>
            <p:ph type="sldNum" sz="quarter" idx="10"/>
          </p:nvPr>
        </p:nvSpPr>
        <p:spPr/>
        <p:txBody>
          <a:bodyPr/>
          <a:lstStyle/>
          <a:p>
            <a:fld id="{6496A261-C98F-45A8-93A2-FD633ABD03FA}" type="slidenum">
              <a:rPr lang="en-US" smtClean="0"/>
              <a:pPr/>
              <a:t>10</a:t>
            </a:fld>
            <a:endParaRPr lang="th-TH"/>
          </a:p>
        </p:txBody>
      </p:sp>
    </p:spTree>
    <p:extLst>
      <p:ext uri="{BB962C8B-B14F-4D97-AF65-F5344CB8AC3E}">
        <p14:creationId xmlns:p14="http://schemas.microsoft.com/office/powerpoint/2010/main" val="1661624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fld id="{6496A261-C98F-45A8-93A2-FD633ABD03FA}" type="slidenum">
              <a:rPr lang="en-US" smtClean="0"/>
              <a:pPr/>
              <a:t>11</a:t>
            </a:fld>
            <a:endParaRPr lang="th-TH"/>
          </a:p>
        </p:txBody>
      </p:sp>
    </p:spTree>
    <p:extLst>
      <p:ext uri="{BB962C8B-B14F-4D97-AF65-F5344CB8AC3E}">
        <p14:creationId xmlns:p14="http://schemas.microsoft.com/office/powerpoint/2010/main" val="2110788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900" dirty="0" smtClean="0"/>
              <a:t>Cascade developer is a mixture of glass beads and ESDA toner. The </a:t>
            </a:r>
            <a:r>
              <a:rPr lang="en-US" sz="1900" dirty="0" err="1" smtClean="0"/>
              <a:t>tribo</a:t>
            </a:r>
            <a:r>
              <a:rPr lang="en-US" sz="1900" dirty="0" smtClean="0"/>
              <a:t>-electric properties of the two</a:t>
            </a:r>
          </a:p>
          <a:p>
            <a:r>
              <a:rPr lang="en-US" sz="1900" dirty="0" smtClean="0"/>
              <a:t>materials are carefully selected so that the glass naturally loses electrons to the toner material, causing the</a:t>
            </a:r>
          </a:p>
          <a:p>
            <a:r>
              <a:rPr lang="en-US" sz="1900" dirty="0" smtClean="0"/>
              <a:t>beads to charge positively and the toner particles negatively. When combined in the appropriate</a:t>
            </a:r>
          </a:p>
          <a:p>
            <a:r>
              <a:rPr lang="en-US" sz="1900" dirty="0" smtClean="0"/>
              <a:t>proportions, the constituents interact and the beads become coated with toner particles, thereby acquiring</a:t>
            </a:r>
          </a:p>
          <a:p>
            <a:r>
              <a:rPr lang="en-US" sz="1900" dirty="0" smtClean="0"/>
              <a:t>their characteristic grey/black metallic sheen. Cascade developer is supplied in containers from which the</a:t>
            </a:r>
          </a:p>
          <a:p>
            <a:r>
              <a:rPr lang="en-US" sz="1900" dirty="0" smtClean="0"/>
              <a:t>developer is dispensed during the development procedure.</a:t>
            </a:r>
            <a:endParaRPr lang="th-TH" dirty="0"/>
          </a:p>
        </p:txBody>
      </p:sp>
      <p:sp>
        <p:nvSpPr>
          <p:cNvPr id="4" name="Slide Number Placeholder 3"/>
          <p:cNvSpPr>
            <a:spLocks noGrp="1"/>
          </p:cNvSpPr>
          <p:nvPr>
            <p:ph type="sldNum" sz="quarter" idx="10"/>
          </p:nvPr>
        </p:nvSpPr>
        <p:spPr/>
        <p:txBody>
          <a:bodyPr/>
          <a:lstStyle/>
          <a:p>
            <a:fld id="{6496A261-C98F-45A8-93A2-FD633ABD03FA}" type="slidenum">
              <a:rPr lang="en-US" smtClean="0"/>
              <a:pPr/>
              <a:t>13</a:t>
            </a:fld>
            <a:endParaRPr lang="th-TH"/>
          </a:p>
        </p:txBody>
      </p:sp>
    </p:spTree>
    <p:extLst>
      <p:ext uri="{BB962C8B-B14F-4D97-AF65-F5344CB8AC3E}">
        <p14:creationId xmlns:p14="http://schemas.microsoft.com/office/powerpoint/2010/main" val="3366375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th-TH"/>
          </a:p>
        </p:txBody>
      </p:sp>
      <p:sp>
        <p:nvSpPr>
          <p:cNvPr id="17" name="Footer Placeholder 16"/>
          <p:cNvSpPr>
            <a:spLocks noGrp="1"/>
          </p:cNvSpPr>
          <p:nvPr>
            <p:ph type="ftr" sz="quarter" idx="11"/>
          </p:nvPr>
        </p:nvSpPr>
        <p:spPr/>
        <p:txBody>
          <a:bodyPr/>
          <a:lstStyle/>
          <a:p>
            <a:endParaRPr lang="th-TH"/>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386B8E25-84EC-43FF-9BB2-24FCC2591F8C}" type="slidenum">
              <a:rPr lang="en-US" smtClean="0"/>
              <a:pPr/>
              <a:t>‹#›</a:t>
            </a:fld>
            <a:endParaRPr lang="th-TH"/>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D4257911-8BE6-41F5-9FCA-E40CF9673A1E}" type="slidenum">
              <a:rPr lang="en-US" smtClean="0"/>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07167D69-97F1-4D19-90E9-0241928C2E15}" type="slidenum">
              <a:rPr lang="en-US" smtClean="0"/>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06D25531-24D6-42DB-82D9-512B2C14348B}" type="slidenum">
              <a:rPr lang="en-US" smtClean="0"/>
              <a:pPr/>
              <a:t>‹#›</a:t>
            </a:fld>
            <a:endParaRPr lang="th-TH"/>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th-TH"/>
          </a:p>
        </p:txBody>
      </p:sp>
      <p:sp>
        <p:nvSpPr>
          <p:cNvPr id="5" name="Footer Placeholder 4"/>
          <p:cNvSpPr>
            <a:spLocks noGrp="1"/>
          </p:cNvSpPr>
          <p:nvPr>
            <p:ph type="ftr" sz="quarter" idx="11"/>
          </p:nvPr>
        </p:nvSpPr>
        <p:spPr>
          <a:xfrm>
            <a:off x="800100" y="6172200"/>
            <a:ext cx="4000500" cy="457200"/>
          </a:xfrm>
        </p:spPr>
        <p:txBody>
          <a:bodyPr/>
          <a:lstStyle/>
          <a:p>
            <a:endParaRPr lang="th-TH"/>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F8DBB88-3BD2-4A9A-8C76-C6E8059642D7}" type="slidenum">
              <a:rPr lang="en-US" smtClean="0"/>
              <a:pPr/>
              <a:t>‹#›</a:t>
            </a:fld>
            <a:endParaRPr lang="th-TH"/>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60086153-71BE-4F3F-AD32-4DA57751BA64}" type="slidenum">
              <a:rPr lang="en-US" smtClean="0"/>
              <a:pPr/>
              <a:t>‹#›</a:t>
            </a:fld>
            <a:endParaRPr lang="th-TH"/>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1CF82C96-C1BA-471F-8B7D-63546F9745D4}" type="slidenum">
              <a:rPr lang="en-US" smtClean="0"/>
              <a:pPr/>
              <a:t>‹#›</a:t>
            </a:fld>
            <a:endParaRPr lang="th-TH"/>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E3D09AD9-0FAC-4FF1-8905-CA9518BD9BF8}" type="slidenum">
              <a:rPr lang="en-US" smtClean="0"/>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AF307010-93F1-4D7B-B49D-A47B6BF35E30}" type="slidenum">
              <a:rPr lang="en-US" smtClean="0"/>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8C96DEF8-1367-4CC2-B749-D4E30094DF3F}" type="slidenum">
              <a:rPr lang="en-US" smtClean="0"/>
              <a:pPr/>
              <a:t>‹#›</a:t>
            </a:fld>
            <a:endParaRPr lang="th-TH"/>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th-TH"/>
          </a:p>
        </p:txBody>
      </p:sp>
      <p:sp>
        <p:nvSpPr>
          <p:cNvPr id="6" name="Footer Placeholder 5"/>
          <p:cNvSpPr>
            <a:spLocks noGrp="1"/>
          </p:cNvSpPr>
          <p:nvPr>
            <p:ph type="ftr" sz="quarter" idx="11"/>
          </p:nvPr>
        </p:nvSpPr>
        <p:spPr>
          <a:xfrm>
            <a:off x="914400" y="6172200"/>
            <a:ext cx="3886200" cy="457200"/>
          </a:xfrm>
        </p:spPr>
        <p:txBody>
          <a:bodyPr/>
          <a:lstStyle/>
          <a:p>
            <a:endParaRPr lang="th-TH"/>
          </a:p>
        </p:txBody>
      </p:sp>
      <p:sp>
        <p:nvSpPr>
          <p:cNvPr id="7" name="Slide Number Placeholder 6"/>
          <p:cNvSpPr>
            <a:spLocks noGrp="1"/>
          </p:cNvSpPr>
          <p:nvPr>
            <p:ph type="sldNum" sz="quarter" idx="12"/>
          </p:nvPr>
        </p:nvSpPr>
        <p:spPr>
          <a:xfrm>
            <a:off x="146304" y="6208776"/>
            <a:ext cx="457200" cy="457200"/>
          </a:xfrm>
        </p:spPr>
        <p:txBody>
          <a:bodyPr/>
          <a:lstStyle/>
          <a:p>
            <a:fld id="{2A4C085D-4D55-4700-B5C2-DFC6678483BB}" type="slidenum">
              <a:rPr lang="en-US" smtClean="0"/>
              <a:pPr/>
              <a:t>‹#›</a:t>
            </a:fld>
            <a:endParaRPr lang="th-TH"/>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endParaRPr lang="th-TH"/>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th-TH"/>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1A5FA99-4575-4D53-9FBF-5DECCB8A1BB0}" type="slidenum">
              <a:rPr lang="en-US" smtClean="0"/>
              <a:pPr/>
              <a:t>‹#›</a:t>
            </a:fld>
            <a:endParaRPr lang="th-TH"/>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BF73EC0-6959-4011-8B79-E652A397AE01}" type="slidenum">
              <a:rPr lang="en-US"/>
              <a:pPr/>
              <a:t>1</a:t>
            </a:fld>
            <a:endParaRPr lang="th-TH"/>
          </a:p>
        </p:txBody>
      </p:sp>
      <p:sp>
        <p:nvSpPr>
          <p:cNvPr id="2050" name="Rectangle 2"/>
          <p:cNvSpPr>
            <a:spLocks noGrp="1" noChangeArrowheads="1"/>
          </p:cNvSpPr>
          <p:nvPr>
            <p:ph type="ctrTitle"/>
          </p:nvPr>
        </p:nvSpPr>
        <p:spPr>
          <a:xfrm>
            <a:off x="0" y="2636912"/>
            <a:ext cx="9144000" cy="1470025"/>
          </a:xfrm>
        </p:spPr>
        <p:txBody>
          <a:bodyPr>
            <a:normAutofit fontScale="90000"/>
          </a:bodyPr>
          <a:lstStyle/>
          <a:p>
            <a:r>
              <a:rPr lang="en-US" sz="4900" b="1" dirty="0" err="1" smtClean="0">
                <a:solidFill>
                  <a:srgbClr val="00B0F0"/>
                </a:solidFill>
                <a:latin typeface="Times New Roman" pitchFamily="18" charset="0"/>
              </a:rPr>
              <a:t>E</a:t>
            </a:r>
            <a:r>
              <a:rPr lang="en-US" sz="4900" b="1" dirty="0" err="1" smtClean="0">
                <a:latin typeface="Times New Roman" pitchFamily="18" charset="0"/>
              </a:rPr>
              <a:t>lectro</a:t>
            </a:r>
            <a:r>
              <a:rPr lang="en-US" sz="4900" b="1" dirty="0" err="1" smtClean="0">
                <a:solidFill>
                  <a:srgbClr val="00B0F0"/>
                </a:solidFill>
                <a:latin typeface="Times New Roman" pitchFamily="18" charset="0"/>
              </a:rPr>
              <a:t>S</a:t>
            </a:r>
            <a:r>
              <a:rPr lang="en-US" sz="4900" b="1" dirty="0" err="1" smtClean="0">
                <a:latin typeface="Times New Roman" pitchFamily="18" charset="0"/>
              </a:rPr>
              <a:t>tatic</a:t>
            </a:r>
            <a:r>
              <a:rPr lang="en-US" sz="4900" b="1" dirty="0" smtClean="0">
                <a:latin typeface="Times New Roman" pitchFamily="18" charset="0"/>
              </a:rPr>
              <a:t>  </a:t>
            </a:r>
            <a:r>
              <a:rPr lang="en-US" sz="4900" b="1" dirty="0" smtClean="0">
                <a:solidFill>
                  <a:srgbClr val="00B0F0"/>
                </a:solidFill>
                <a:latin typeface="Times New Roman" pitchFamily="18" charset="0"/>
              </a:rPr>
              <a:t>D</a:t>
            </a:r>
            <a:r>
              <a:rPr lang="en-US" sz="4900" b="1" dirty="0" smtClean="0">
                <a:latin typeface="Times New Roman" pitchFamily="18" charset="0"/>
              </a:rPr>
              <a:t>etection </a:t>
            </a:r>
            <a:r>
              <a:rPr lang="en-US" sz="4900" b="1" dirty="0" smtClean="0">
                <a:solidFill>
                  <a:srgbClr val="00B0F0"/>
                </a:solidFill>
                <a:latin typeface="Times New Roman" pitchFamily="18" charset="0"/>
              </a:rPr>
              <a:t>A</a:t>
            </a:r>
            <a:r>
              <a:rPr lang="en-US" sz="4900" b="1" dirty="0" smtClean="0">
                <a:latin typeface="Times New Roman" pitchFamily="18" charset="0"/>
              </a:rPr>
              <a:t>pparatus</a:t>
            </a:r>
            <a:r>
              <a:rPr lang="en-US" sz="4800" dirty="0" smtClean="0">
                <a:latin typeface="Times New Roman" pitchFamily="18" charset="0"/>
              </a:rPr>
              <a:t/>
            </a:r>
            <a:br>
              <a:rPr lang="en-US" sz="4800" dirty="0" smtClean="0">
                <a:latin typeface="Times New Roman" pitchFamily="18" charset="0"/>
              </a:rPr>
            </a:br>
            <a:r>
              <a:rPr lang="en-US" sz="4800" dirty="0" smtClean="0">
                <a:latin typeface="Times New Roman" pitchFamily="18" charset="0"/>
              </a:rPr>
              <a:t/>
            </a:r>
            <a:br>
              <a:rPr lang="en-US" sz="4800" dirty="0" smtClean="0">
                <a:latin typeface="Times New Roman" pitchFamily="18" charset="0"/>
              </a:rPr>
            </a:br>
            <a:r>
              <a:rPr lang="en-US" sz="4800" b="1" dirty="0" smtClean="0">
                <a:solidFill>
                  <a:srgbClr val="00B0F0"/>
                </a:solidFill>
                <a:latin typeface="Times New Roman" pitchFamily="18" charset="0"/>
              </a:rPr>
              <a:t>ESDA </a:t>
            </a:r>
            <a:r>
              <a:rPr lang="en-US" sz="4000" dirty="0">
                <a:solidFill>
                  <a:schemeClr val="tx1"/>
                </a:solidFill>
                <a:latin typeface="Times New Roman" pitchFamily="18" charset="0"/>
              </a:rPr>
              <a:t/>
            </a:r>
            <a:br>
              <a:rPr lang="en-US" sz="4000" dirty="0">
                <a:solidFill>
                  <a:schemeClr val="tx1"/>
                </a:solidFill>
                <a:latin typeface="Times New Roman" pitchFamily="18" charset="0"/>
              </a:rPr>
            </a:br>
            <a:r>
              <a:rPr lang="en-US" sz="3100" dirty="0" smtClean="0">
                <a:solidFill>
                  <a:schemeClr val="tx1"/>
                </a:solidFill>
                <a:latin typeface="Times New Roman" pitchFamily="18" charset="0"/>
              </a:rPr>
              <a:t>An instrument for the detection of indented writing documents </a:t>
            </a:r>
            <a:r>
              <a:rPr lang="en-US" sz="3100" dirty="0">
                <a:solidFill>
                  <a:schemeClr val="tx1"/>
                </a:solidFill>
                <a:latin typeface="Times New Roman" pitchFamily="18" charset="0"/>
              </a:rPr>
              <a:t/>
            </a:r>
            <a:br>
              <a:rPr lang="en-US" sz="3100" dirty="0">
                <a:solidFill>
                  <a:schemeClr val="tx1"/>
                </a:solidFill>
                <a:latin typeface="Times New Roman" pitchFamily="18" charset="0"/>
              </a:rPr>
            </a:br>
            <a:endParaRPr lang="th-TH" sz="3100" dirty="0">
              <a:solidFill>
                <a:schemeClr val="tx1"/>
              </a:solidFill>
              <a:latin typeface="Times New Roman" pitchFamily="18" charset="0"/>
            </a:endParaRPr>
          </a:p>
        </p:txBody>
      </p:sp>
      <p:pic>
        <p:nvPicPr>
          <p:cNvPr id="2053" name="Picture 5" descr="guestan"/>
          <p:cNvPicPr>
            <a:picLocks noChangeAspect="1" noChangeArrowheads="1" noCrop="1"/>
          </p:cNvPicPr>
          <p:nvPr/>
        </p:nvPicPr>
        <p:blipFill>
          <a:blip r:embed="rId2" cstate="print"/>
          <a:srcRect/>
          <a:stretch>
            <a:fillRect/>
          </a:stretch>
        </p:blipFill>
        <p:spPr bwMode="auto">
          <a:xfrm>
            <a:off x="3275856" y="0"/>
            <a:ext cx="2920589" cy="1223541"/>
          </a:xfrm>
          <a:prstGeom prst="rect">
            <a:avLst/>
          </a:prstGeom>
          <a:noFill/>
        </p:spPr>
      </p:pic>
      <p:sp>
        <p:nvSpPr>
          <p:cNvPr id="2" name="Subtitle 1"/>
          <p:cNvSpPr>
            <a:spLocks noGrp="1"/>
          </p:cNvSpPr>
          <p:nvPr>
            <p:ph type="subTitle" idx="1"/>
          </p:nvPr>
        </p:nvSpPr>
        <p:spPr>
          <a:xfrm>
            <a:off x="1535750" y="4720208"/>
            <a:ext cx="6400800" cy="1600200"/>
          </a:xfrm>
        </p:spPr>
        <p:txBody>
          <a:bodyPr/>
          <a:lstStyle/>
          <a:p>
            <a:r>
              <a:rPr lang="en-US" smtClean="0"/>
              <a:t>13</a:t>
            </a:r>
            <a:r>
              <a:rPr lang="en-US" baseline="30000" smtClean="0"/>
              <a:t>th</a:t>
            </a:r>
            <a:r>
              <a:rPr lang="en-US" smtClean="0"/>
              <a:t> November 2019</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99592" y="0"/>
            <a:ext cx="7772400" cy="1143000"/>
          </a:xfrm>
        </p:spPr>
        <p:txBody>
          <a:bodyPr/>
          <a:lstStyle/>
          <a:p>
            <a:r>
              <a:rPr lang="en-US" b="1" dirty="0" smtClean="0">
                <a:latin typeface="Times New Roman" pitchFamily="18" charset="0"/>
                <a:cs typeface="Times New Roman" pitchFamily="18" charset="0"/>
              </a:rPr>
              <a:t>Ozone Generation from ESDA</a:t>
            </a:r>
            <a:endParaRPr lang="th-TH" b="1" dirty="0">
              <a:latin typeface="Times New Roman" pitchFamily="18" charset="0"/>
            </a:endParaRPr>
          </a:p>
        </p:txBody>
      </p:sp>
      <p:sp>
        <p:nvSpPr>
          <p:cNvPr id="5" name="Slide Number Placeholder 4"/>
          <p:cNvSpPr>
            <a:spLocks noGrp="1"/>
          </p:cNvSpPr>
          <p:nvPr>
            <p:ph type="sldNum" sz="quarter" idx="12"/>
          </p:nvPr>
        </p:nvSpPr>
        <p:spPr/>
        <p:txBody>
          <a:bodyPr/>
          <a:lstStyle/>
          <a:p>
            <a:fld id="{60086153-71BE-4F3F-AD32-4DA57751BA64}" type="slidenum">
              <a:rPr lang="en-US" smtClean="0"/>
              <a:pPr/>
              <a:t>10</a:t>
            </a:fld>
            <a:endParaRPr lang="th-TH" dirty="0"/>
          </a:p>
        </p:txBody>
      </p:sp>
      <p:sp>
        <p:nvSpPr>
          <p:cNvPr id="9" name="Content Placeholder 8"/>
          <p:cNvSpPr>
            <a:spLocks noGrp="1"/>
          </p:cNvSpPr>
          <p:nvPr>
            <p:ph sz="quarter" idx="1"/>
          </p:nvPr>
        </p:nvSpPr>
        <p:spPr>
          <a:xfrm>
            <a:off x="4572000" y="1700808"/>
            <a:ext cx="4211960" cy="2337123"/>
          </a:xfrm>
        </p:spPr>
        <p:txBody>
          <a:bodyPr>
            <a:normAutofit fontScale="25000" lnSpcReduction="20000"/>
          </a:bodyPr>
          <a:lstStyle/>
          <a:p>
            <a:r>
              <a:rPr lang="en-US" sz="11200" dirty="0" smtClean="0">
                <a:latin typeface="Times New Roman" pitchFamily="18" charset="0"/>
                <a:cs typeface="Times New Roman" pitchFamily="18" charset="0"/>
              </a:rPr>
              <a:t>When the corona wand is used, the electric filament generates ozone gas.</a:t>
            </a:r>
          </a:p>
          <a:p>
            <a:r>
              <a:rPr lang="en-US" sz="11200" dirty="0" smtClean="0">
                <a:latin typeface="Times New Roman" pitchFamily="18" charset="0"/>
                <a:cs typeface="Times New Roman" pitchFamily="18" charset="0"/>
              </a:rPr>
              <a:t>The ozone gas is generated from the corona discharging.</a:t>
            </a:r>
          </a:p>
          <a:p>
            <a:r>
              <a:rPr lang="en-US" sz="11200" dirty="0" smtClean="0">
                <a:latin typeface="Times New Roman" pitchFamily="18" charset="0"/>
                <a:cs typeface="Times New Roman" pitchFamily="18" charset="0"/>
              </a:rPr>
              <a:t>Ozone can cause respiratory irritation and breathing difficulty.</a:t>
            </a:r>
          </a:p>
          <a:p>
            <a:pPr>
              <a:buNone/>
            </a:pPr>
            <a:endParaRPr lang="th-TH" dirty="0">
              <a:latin typeface="Times New Roman" pitchFamily="18" charset="0"/>
            </a:endParaRPr>
          </a:p>
        </p:txBody>
      </p:sp>
      <p:sp>
        <p:nvSpPr>
          <p:cNvPr id="12" name="TextBox 11"/>
          <p:cNvSpPr txBox="1"/>
          <p:nvPr/>
        </p:nvSpPr>
        <p:spPr>
          <a:xfrm>
            <a:off x="0" y="5877272"/>
            <a:ext cx="6156176"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http://www.ozoneapplications.com/info/cd_vs_uv.htm</a:t>
            </a:r>
            <a:endParaRPr lang="th-TH" sz="2000" dirty="0">
              <a:latin typeface="Times New Roman" pitchFamily="18" charset="0"/>
            </a:endParaRPr>
          </a:p>
        </p:txBody>
      </p:sp>
      <p:grpSp>
        <p:nvGrpSpPr>
          <p:cNvPr id="21" name="Group 20"/>
          <p:cNvGrpSpPr/>
          <p:nvPr/>
        </p:nvGrpSpPr>
        <p:grpSpPr>
          <a:xfrm>
            <a:off x="539552" y="1268760"/>
            <a:ext cx="3816424" cy="4502434"/>
            <a:chOff x="539552" y="1268760"/>
            <a:chExt cx="3816424" cy="4502434"/>
          </a:xfrm>
        </p:grpSpPr>
        <p:pic>
          <p:nvPicPr>
            <p:cNvPr id="1030" name="Picture 6"/>
            <p:cNvPicPr>
              <a:picLocks noChangeAspect="1" noChangeArrowheads="1"/>
            </p:cNvPicPr>
            <p:nvPr/>
          </p:nvPicPr>
          <p:blipFill>
            <a:blip r:embed="rId3" cstate="print"/>
            <a:srcRect/>
            <a:stretch>
              <a:fillRect/>
            </a:stretch>
          </p:blipFill>
          <p:spPr bwMode="auto">
            <a:xfrm>
              <a:off x="539552" y="1268760"/>
              <a:ext cx="3816424" cy="4502434"/>
            </a:xfrm>
            <a:prstGeom prst="rect">
              <a:avLst/>
            </a:prstGeom>
            <a:noFill/>
            <a:ln w="9525">
              <a:noFill/>
              <a:miter lim="800000"/>
              <a:headEnd/>
              <a:tailEnd/>
            </a:ln>
          </p:spPr>
        </p:pic>
        <p:sp>
          <p:nvSpPr>
            <p:cNvPr id="16" name="TextBox 15"/>
            <p:cNvSpPr txBox="1"/>
            <p:nvPr/>
          </p:nvSpPr>
          <p:spPr>
            <a:xfrm>
              <a:off x="2843808" y="1988840"/>
              <a:ext cx="648072" cy="523220"/>
            </a:xfrm>
            <a:prstGeom prst="rect">
              <a:avLst/>
            </a:prstGeom>
            <a:solidFill>
              <a:schemeClr val="bg1"/>
            </a:solidFill>
          </p:spPr>
          <p:txBody>
            <a:bodyPr wrap="square" rtlCol="0">
              <a:spAutoFit/>
            </a:bodyPr>
            <a:lstStyle/>
            <a:p>
              <a:r>
                <a:rPr lang="en-US" dirty="0" smtClean="0">
                  <a:latin typeface="Times New Roman" pitchFamily="18" charset="0"/>
                  <a:cs typeface="Times New Roman" pitchFamily="18" charset="0"/>
                </a:rPr>
                <a:t>O</a:t>
              </a:r>
              <a:r>
                <a:rPr lang="en-US" baseline="-25000" dirty="0" smtClean="0">
                  <a:latin typeface="Times New Roman" pitchFamily="18" charset="0"/>
                  <a:cs typeface="Times New Roman" pitchFamily="18" charset="0"/>
                </a:rPr>
                <a:t>2</a:t>
              </a:r>
              <a:endParaRPr lang="th-TH" baseline="-25000" dirty="0">
                <a:latin typeface="Times New Roman" pitchFamily="18" charset="0"/>
              </a:endParaRPr>
            </a:p>
          </p:txBody>
        </p:sp>
        <p:sp>
          <p:nvSpPr>
            <p:cNvPr id="17" name="TextBox 16"/>
            <p:cNvSpPr txBox="1"/>
            <p:nvPr/>
          </p:nvSpPr>
          <p:spPr>
            <a:xfrm>
              <a:off x="899592" y="5157192"/>
              <a:ext cx="648072" cy="523220"/>
            </a:xfrm>
            <a:prstGeom prst="rect">
              <a:avLst/>
            </a:prstGeom>
            <a:solidFill>
              <a:schemeClr val="bg1"/>
            </a:solidFill>
          </p:spPr>
          <p:txBody>
            <a:bodyPr wrap="square" rtlCol="0">
              <a:spAutoFit/>
            </a:bodyPr>
            <a:lstStyle/>
            <a:p>
              <a:r>
                <a:rPr lang="en-US" dirty="0" smtClean="0">
                  <a:latin typeface="Times New Roman" pitchFamily="18" charset="0"/>
                  <a:cs typeface="Times New Roman" pitchFamily="18" charset="0"/>
                </a:rPr>
                <a:t>O</a:t>
              </a:r>
              <a:r>
                <a:rPr lang="en-US" baseline="-25000" dirty="0" smtClean="0">
                  <a:latin typeface="Times New Roman" pitchFamily="18" charset="0"/>
                  <a:cs typeface="Times New Roman" pitchFamily="18" charset="0"/>
                </a:rPr>
                <a:t>3</a:t>
              </a:r>
              <a:endParaRPr lang="th-TH" baseline="-25000" dirty="0">
                <a:latin typeface="Times New Roman" pitchFamily="18" charset="0"/>
              </a:endParaRPr>
            </a:p>
          </p:txBody>
        </p:sp>
        <p:sp>
          <p:nvSpPr>
            <p:cNvPr id="18" name="TextBox 17"/>
            <p:cNvSpPr txBox="1"/>
            <p:nvPr/>
          </p:nvSpPr>
          <p:spPr>
            <a:xfrm>
              <a:off x="3491880" y="5157192"/>
              <a:ext cx="648072" cy="523220"/>
            </a:xfrm>
            <a:prstGeom prst="rect">
              <a:avLst/>
            </a:prstGeom>
            <a:solidFill>
              <a:schemeClr val="bg1"/>
            </a:solidFill>
          </p:spPr>
          <p:txBody>
            <a:bodyPr wrap="square" rtlCol="0">
              <a:spAutoFit/>
            </a:bodyPr>
            <a:lstStyle/>
            <a:p>
              <a:r>
                <a:rPr lang="en-US" dirty="0" smtClean="0">
                  <a:latin typeface="Times New Roman" pitchFamily="18" charset="0"/>
                  <a:cs typeface="Times New Roman" pitchFamily="18" charset="0"/>
                </a:rPr>
                <a:t>O</a:t>
              </a:r>
              <a:r>
                <a:rPr lang="en-US" baseline="-25000" dirty="0" smtClean="0">
                  <a:latin typeface="Times New Roman" pitchFamily="18" charset="0"/>
                  <a:cs typeface="Times New Roman" pitchFamily="18" charset="0"/>
                </a:rPr>
                <a:t>3</a:t>
              </a:r>
              <a:endParaRPr lang="th-TH" baseline="-25000" dirty="0">
                <a:latin typeface="Times New Roman" pitchFamily="18" charset="0"/>
              </a:endParaRPr>
            </a:p>
          </p:txBody>
        </p:sp>
        <p:sp>
          <p:nvSpPr>
            <p:cNvPr id="19" name="TextBox 18"/>
            <p:cNvSpPr txBox="1"/>
            <p:nvPr/>
          </p:nvSpPr>
          <p:spPr>
            <a:xfrm>
              <a:off x="3635896" y="2708920"/>
              <a:ext cx="648072" cy="523220"/>
            </a:xfrm>
            <a:prstGeom prst="rect">
              <a:avLst/>
            </a:prstGeom>
            <a:solidFill>
              <a:schemeClr val="bg1"/>
            </a:solidFill>
          </p:spPr>
          <p:txBody>
            <a:bodyPr wrap="square" rtlCol="0">
              <a:spAutoFit/>
            </a:bodyPr>
            <a:lstStyle/>
            <a:p>
              <a:r>
                <a:rPr lang="en-US" dirty="0" smtClean="0">
                  <a:latin typeface="Times New Roman" pitchFamily="18" charset="0"/>
                  <a:cs typeface="Times New Roman" pitchFamily="18" charset="0"/>
                </a:rPr>
                <a:t>O</a:t>
              </a:r>
              <a:r>
                <a:rPr lang="en-US" baseline="30000" dirty="0" smtClean="0">
                  <a:latin typeface="Times New Roman" pitchFamily="18" charset="0"/>
                  <a:cs typeface="Times New Roman" pitchFamily="18" charset="0"/>
                </a:rPr>
                <a:t>-</a:t>
              </a:r>
              <a:endParaRPr lang="th-TH" baseline="30000" dirty="0">
                <a:latin typeface="Times New Roman" pitchFamily="18" charset="0"/>
              </a:endParaRPr>
            </a:p>
          </p:txBody>
        </p:sp>
        <p:sp>
          <p:nvSpPr>
            <p:cNvPr id="20" name="TextBox 19"/>
            <p:cNvSpPr txBox="1"/>
            <p:nvPr/>
          </p:nvSpPr>
          <p:spPr>
            <a:xfrm>
              <a:off x="755576" y="2780928"/>
              <a:ext cx="648072" cy="523220"/>
            </a:xfrm>
            <a:prstGeom prst="rect">
              <a:avLst/>
            </a:prstGeom>
            <a:solidFill>
              <a:schemeClr val="bg1"/>
            </a:solidFill>
          </p:spPr>
          <p:txBody>
            <a:bodyPr wrap="square" rtlCol="0">
              <a:spAutoFit/>
            </a:bodyPr>
            <a:lstStyle/>
            <a:p>
              <a:r>
                <a:rPr lang="en-US" dirty="0" smtClean="0">
                  <a:latin typeface="Times New Roman" pitchFamily="18" charset="0"/>
                  <a:cs typeface="Times New Roman" pitchFamily="18" charset="0"/>
                </a:rPr>
                <a:t>O</a:t>
              </a:r>
              <a:r>
                <a:rPr lang="en-US" baseline="30000" dirty="0" smtClean="0">
                  <a:latin typeface="Times New Roman" pitchFamily="18" charset="0"/>
                  <a:cs typeface="Times New Roman" pitchFamily="18" charset="0"/>
                </a:rPr>
                <a:t>-</a:t>
              </a:r>
              <a:endParaRPr lang="th-TH" baseline="30000" dirty="0">
                <a:latin typeface="Times New Roman" pitchFamily="18" charset="0"/>
              </a:endParaRPr>
            </a:p>
          </p:txBody>
        </p:sp>
      </p:grpSp>
      <p:sp>
        <p:nvSpPr>
          <p:cNvPr id="23" name="TextBox 22"/>
          <p:cNvSpPr txBox="1"/>
          <p:nvPr/>
        </p:nvSpPr>
        <p:spPr>
          <a:xfrm>
            <a:off x="539552" y="1340768"/>
            <a:ext cx="1656184" cy="461665"/>
          </a:xfrm>
          <a:prstGeom prst="rect">
            <a:avLst/>
          </a:prstGeom>
          <a:solidFill>
            <a:schemeClr val="bg1"/>
          </a:solidFill>
        </p:spPr>
        <p:txBody>
          <a:bodyPr wrap="square" rtlCol="0">
            <a:spAutoFit/>
          </a:bodyPr>
          <a:lstStyle/>
          <a:p>
            <a:r>
              <a:rPr lang="en-US" sz="2400" dirty="0" smtClean="0">
                <a:latin typeface="Times New Roman" pitchFamily="18" charset="0"/>
                <a:cs typeface="Times New Roman" pitchFamily="18" charset="0"/>
              </a:rPr>
              <a:t>discharging</a:t>
            </a:r>
            <a:endParaRPr lang="th-TH" sz="2400" dirty="0">
              <a:latin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7772400" cy="1143000"/>
          </a:xfrm>
        </p:spPr>
        <p:txBody>
          <a:bodyPr/>
          <a:lstStyle/>
          <a:p>
            <a:r>
              <a:rPr lang="en-US" b="1" dirty="0" smtClean="0">
                <a:latin typeface="Times New Roman" pitchFamily="18" charset="0"/>
                <a:cs typeface="Times New Roman" pitchFamily="18" charset="0"/>
              </a:rPr>
              <a:t>Electrostatic Methods of ESDA (2)</a:t>
            </a:r>
            <a:endParaRPr lang="th-TH" b="1" dirty="0">
              <a:latin typeface="Times New Roman" pitchFamily="18" charset="0"/>
            </a:endParaRPr>
          </a:p>
        </p:txBody>
      </p:sp>
      <p:sp>
        <p:nvSpPr>
          <p:cNvPr id="5" name="Slide Number Placeholder 4"/>
          <p:cNvSpPr>
            <a:spLocks noGrp="1"/>
          </p:cNvSpPr>
          <p:nvPr>
            <p:ph type="sldNum" sz="quarter" idx="12"/>
          </p:nvPr>
        </p:nvSpPr>
        <p:spPr/>
        <p:txBody>
          <a:bodyPr/>
          <a:lstStyle/>
          <a:p>
            <a:fld id="{60086153-71BE-4F3F-AD32-4DA57751BA64}" type="slidenum">
              <a:rPr lang="en-US" smtClean="0"/>
              <a:pPr/>
              <a:t>11</a:t>
            </a:fld>
            <a:endParaRPr lang="th-TH"/>
          </a:p>
        </p:txBody>
      </p:sp>
      <p:pic>
        <p:nvPicPr>
          <p:cNvPr id="6" name="Content Placeholder 5" descr="esda2.jpg"/>
          <p:cNvPicPr>
            <a:picLocks noGrp="1" noChangeAspect="1"/>
          </p:cNvPicPr>
          <p:nvPr>
            <p:ph sz="quarter" idx="1"/>
          </p:nvPr>
        </p:nvPicPr>
        <p:blipFill>
          <a:blip r:embed="rId3" cstate="print"/>
          <a:stretch>
            <a:fillRect/>
          </a:stretch>
        </p:blipFill>
        <p:spPr>
          <a:xfrm>
            <a:off x="73176" y="2492896"/>
            <a:ext cx="4546578" cy="2592288"/>
          </a:xfrm>
        </p:spPr>
      </p:pic>
      <p:sp>
        <p:nvSpPr>
          <p:cNvPr id="7" name="Content Placeholder 6"/>
          <p:cNvSpPr>
            <a:spLocks noGrp="1"/>
          </p:cNvSpPr>
          <p:nvPr>
            <p:ph sz="quarter" idx="2"/>
          </p:nvPr>
        </p:nvSpPr>
        <p:spPr>
          <a:xfrm>
            <a:off x="4211960" y="1412776"/>
            <a:ext cx="4932040" cy="4525963"/>
          </a:xfrm>
        </p:spPr>
        <p:txBody>
          <a:bodyPr>
            <a:normAutofit/>
          </a:bodyPr>
          <a:lstStyle/>
          <a:p>
            <a:r>
              <a:rPr lang="en-US" sz="2800" dirty="0" smtClean="0">
                <a:latin typeface="Times New Roman" pitchFamily="18" charset="0"/>
                <a:cs typeface="Times New Roman" pitchFamily="18" charset="0"/>
              </a:rPr>
              <a:t>Toner is cascaded across the film while the platen is raised.</a:t>
            </a:r>
          </a:p>
          <a:p>
            <a:r>
              <a:rPr lang="en-US" sz="2800" dirty="0" smtClean="0">
                <a:latin typeface="Times New Roman" pitchFamily="18" charset="0"/>
                <a:cs typeface="Times New Roman" pitchFamily="18" charset="0"/>
              </a:rPr>
              <a:t>Variables include :</a:t>
            </a:r>
          </a:p>
          <a:p>
            <a:pPr lvl="1"/>
            <a:r>
              <a:rPr lang="en-US" sz="2800" dirty="0" smtClean="0">
                <a:latin typeface="Times New Roman" pitchFamily="18" charset="0"/>
                <a:cs typeface="Times New Roman" pitchFamily="18" charset="0"/>
              </a:rPr>
              <a:t>Angle of platen</a:t>
            </a:r>
          </a:p>
          <a:p>
            <a:pPr lvl="1"/>
            <a:r>
              <a:rPr lang="en-US" sz="2800" dirty="0" smtClean="0">
                <a:latin typeface="Times New Roman" pitchFamily="18" charset="0"/>
                <a:cs typeface="Times New Roman" pitchFamily="18" charset="0"/>
              </a:rPr>
              <a:t>Position of paper and platen</a:t>
            </a:r>
          </a:p>
          <a:p>
            <a:pPr lvl="1"/>
            <a:r>
              <a:rPr lang="en-US" sz="2800" dirty="0" smtClean="0">
                <a:latin typeface="Times New Roman" pitchFamily="18" charset="0"/>
                <a:cs typeface="Times New Roman" pitchFamily="18" charset="0"/>
              </a:rPr>
              <a:t>Rate of  flow, and</a:t>
            </a:r>
          </a:p>
          <a:p>
            <a:pPr lvl="1"/>
            <a:r>
              <a:rPr lang="en-US" sz="2800" dirty="0" smtClean="0">
                <a:latin typeface="Times New Roman" pitchFamily="18" charset="0"/>
                <a:cs typeface="Times New Roman" pitchFamily="18" charset="0"/>
              </a:rPr>
              <a:t>Amount of toner deposited</a:t>
            </a:r>
          </a:p>
          <a:p>
            <a:r>
              <a:rPr lang="en-US" sz="2800" dirty="0" smtClean="0">
                <a:latin typeface="Times New Roman" pitchFamily="18" charset="0"/>
                <a:cs typeface="Times New Roman" pitchFamily="18" charset="0"/>
              </a:rPr>
              <a:t>Alternatively, a fine powder may be sprayed from a nozzle.</a:t>
            </a:r>
            <a:endParaRPr lang="th-TH" sz="2800" dirty="0">
              <a:latin typeface="Times New Roman" pitchFamily="18" charset="0"/>
            </a:endParaRPr>
          </a:p>
        </p:txBody>
      </p:sp>
      <p:sp>
        <p:nvSpPr>
          <p:cNvPr id="8" name="TextBox 7"/>
          <p:cNvSpPr txBox="1"/>
          <p:nvPr/>
        </p:nvSpPr>
        <p:spPr>
          <a:xfrm>
            <a:off x="251520" y="1844824"/>
            <a:ext cx="3312368" cy="830997"/>
          </a:xfrm>
          <a:prstGeom prst="rect">
            <a:avLst/>
          </a:prstGeom>
          <a:noFill/>
        </p:spPr>
        <p:txBody>
          <a:bodyPr wrap="square" rtlCol="0">
            <a:spAutoFit/>
          </a:bodyPr>
          <a:lstStyle/>
          <a:p>
            <a:r>
              <a:rPr lang="en-US" sz="2400" dirty="0" smtClean="0">
                <a:latin typeface="Times New Roman" pitchFamily="18" charset="0"/>
                <a:cs typeface="Times New Roman" pitchFamily="18" charset="0"/>
              </a:rPr>
              <a:t>charged pigmented toner powder</a:t>
            </a:r>
            <a:endParaRPr lang="th-TH" sz="2400" dirty="0">
              <a:latin typeface="Times New Roman" pitchFamily="18" charset="0"/>
            </a:endParaRPr>
          </a:p>
        </p:txBody>
      </p:sp>
      <p:cxnSp>
        <p:nvCxnSpPr>
          <p:cNvPr id="10" name="Straight Arrow Connector 9"/>
          <p:cNvCxnSpPr/>
          <p:nvPr/>
        </p:nvCxnSpPr>
        <p:spPr>
          <a:xfrm rot="16200000" flipH="1">
            <a:off x="1367644" y="3032956"/>
            <a:ext cx="1008112" cy="216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22114"/>
          </a:xfrm>
        </p:spPr>
        <p:txBody>
          <a:bodyPr/>
          <a:lstStyle/>
          <a:p>
            <a:r>
              <a:rPr lang="en-US" b="1" dirty="0" smtClean="0">
                <a:latin typeface="Times New Roman" pitchFamily="18" charset="0"/>
                <a:cs typeface="Times New Roman" pitchFamily="18" charset="0"/>
              </a:rPr>
              <a:t>Imaging Film</a:t>
            </a:r>
            <a:endParaRPr lang="th-TH" b="1" dirty="0">
              <a:latin typeface="Times New Roman" pitchFamily="18" charset="0"/>
            </a:endParaRPr>
          </a:p>
        </p:txBody>
      </p:sp>
      <p:sp>
        <p:nvSpPr>
          <p:cNvPr id="5" name="Slide Number Placeholder 4"/>
          <p:cNvSpPr>
            <a:spLocks noGrp="1"/>
          </p:cNvSpPr>
          <p:nvPr>
            <p:ph type="sldNum" sz="quarter" idx="12"/>
          </p:nvPr>
        </p:nvSpPr>
        <p:spPr/>
        <p:txBody>
          <a:bodyPr/>
          <a:lstStyle/>
          <a:p>
            <a:fld id="{60086153-71BE-4F3F-AD32-4DA57751BA64}" type="slidenum">
              <a:rPr lang="en-US" smtClean="0"/>
              <a:pPr/>
              <a:t>12</a:t>
            </a:fld>
            <a:endParaRPr lang="th-TH" dirty="0"/>
          </a:p>
        </p:txBody>
      </p:sp>
      <p:sp>
        <p:nvSpPr>
          <p:cNvPr id="4" name="Content Placeholder 3"/>
          <p:cNvSpPr>
            <a:spLocks noGrp="1"/>
          </p:cNvSpPr>
          <p:nvPr>
            <p:ph sz="quarter" idx="1"/>
          </p:nvPr>
        </p:nvSpPr>
        <p:spPr>
          <a:xfrm>
            <a:off x="755576" y="1556792"/>
            <a:ext cx="8064896" cy="4525963"/>
          </a:xfrm>
        </p:spPr>
        <p:txBody>
          <a:bodyPr/>
          <a:lstStyle/>
          <a:p>
            <a:r>
              <a:rPr lang="en-US" dirty="0" smtClean="0">
                <a:latin typeface="Times New Roman" pitchFamily="18" charset="0"/>
                <a:cs typeface="Times New Roman" pitchFamily="18" charset="0"/>
              </a:rPr>
              <a:t>The  insulating imaging film has a polyester base  manufactured under the trade name Mylar. </a:t>
            </a:r>
          </a:p>
          <a:p>
            <a:r>
              <a:rPr lang="en-US" dirty="0" smtClean="0">
                <a:latin typeface="Times New Roman" pitchFamily="18" charset="0"/>
                <a:cs typeface="Times New Roman" pitchFamily="18" charset="0"/>
              </a:rPr>
              <a:t>The thickness of film is roughly 5 to 10 microns.</a:t>
            </a:r>
          </a:p>
          <a:p>
            <a:r>
              <a:rPr lang="en-US" dirty="0" smtClean="0">
                <a:latin typeface="Times New Roman" pitchFamily="18" charset="0"/>
                <a:cs typeface="Times New Roman" pitchFamily="18" charset="0"/>
              </a:rPr>
              <a:t>Important roles of the film include</a:t>
            </a:r>
          </a:p>
          <a:p>
            <a:pPr lvl="1"/>
            <a:r>
              <a:rPr lang="en-US" sz="2800" dirty="0" smtClean="0">
                <a:latin typeface="Times New Roman" pitchFamily="18" charset="0"/>
                <a:cs typeface="Times New Roman" pitchFamily="18" charset="0"/>
              </a:rPr>
              <a:t>protect the document from the developing powder, and</a:t>
            </a:r>
          </a:p>
          <a:p>
            <a:pPr lvl="1"/>
            <a:r>
              <a:rPr lang="en-US" sz="2800" dirty="0" smtClean="0">
                <a:latin typeface="Times New Roman" pitchFamily="18" charset="0"/>
                <a:cs typeface="Times New Roman" pitchFamily="18" charset="0"/>
              </a:rPr>
              <a:t>act as a dielectric or insulating, charge-trapping material.</a:t>
            </a:r>
          </a:p>
          <a:p>
            <a:endParaRPr lang="th-TH" dirty="0"/>
          </a:p>
        </p:txBody>
      </p:sp>
      <p:pic>
        <p:nvPicPr>
          <p:cNvPr id="1026" name="Picture 2"/>
          <p:cNvPicPr>
            <a:picLocks noChangeAspect="1" noChangeArrowheads="1"/>
          </p:cNvPicPr>
          <p:nvPr/>
        </p:nvPicPr>
        <p:blipFill>
          <a:blip r:embed="rId2" cstate="print"/>
          <a:srcRect/>
          <a:stretch>
            <a:fillRect/>
          </a:stretch>
        </p:blipFill>
        <p:spPr bwMode="auto">
          <a:xfrm>
            <a:off x="5652120" y="5229200"/>
            <a:ext cx="1905000" cy="136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274638"/>
            <a:ext cx="7772400" cy="706090"/>
          </a:xfrm>
        </p:spPr>
        <p:txBody>
          <a:bodyPr>
            <a:normAutofit fontScale="90000"/>
          </a:bodyPr>
          <a:lstStyle/>
          <a:p>
            <a:r>
              <a:rPr lang="en-US" b="1" dirty="0" smtClean="0">
                <a:latin typeface="Times New Roman" pitchFamily="18" charset="0"/>
                <a:cs typeface="Times New Roman" pitchFamily="18" charset="0"/>
              </a:rPr>
              <a:t>Cascade developer</a:t>
            </a:r>
            <a:endParaRPr lang="th-TH" b="1" dirty="0">
              <a:latin typeface="Times New Roman" pitchFamily="18" charset="0"/>
            </a:endParaRPr>
          </a:p>
        </p:txBody>
      </p:sp>
      <p:sp>
        <p:nvSpPr>
          <p:cNvPr id="3" name="Slide Number Placeholder 2"/>
          <p:cNvSpPr>
            <a:spLocks noGrp="1"/>
          </p:cNvSpPr>
          <p:nvPr>
            <p:ph type="sldNum" sz="quarter" idx="12"/>
          </p:nvPr>
        </p:nvSpPr>
        <p:spPr/>
        <p:txBody>
          <a:bodyPr/>
          <a:lstStyle/>
          <a:p>
            <a:fld id="{60086153-71BE-4F3F-AD32-4DA57751BA64}" type="slidenum">
              <a:rPr lang="en-US" smtClean="0"/>
              <a:pPr/>
              <a:t>13</a:t>
            </a:fld>
            <a:endParaRPr lang="th-TH"/>
          </a:p>
        </p:txBody>
      </p:sp>
      <p:sp>
        <p:nvSpPr>
          <p:cNvPr id="7" name="Content Placeholder 6"/>
          <p:cNvSpPr>
            <a:spLocks noGrp="1"/>
          </p:cNvSpPr>
          <p:nvPr>
            <p:ph sz="quarter" idx="1"/>
          </p:nvPr>
        </p:nvSpPr>
        <p:spPr>
          <a:xfrm>
            <a:off x="0" y="4077072"/>
            <a:ext cx="9144000" cy="2520280"/>
          </a:xfrm>
          <a:solidFill>
            <a:schemeClr val="bg1"/>
          </a:solidFill>
        </p:spPr>
        <p:txBody>
          <a:bodyPr>
            <a:normAutofit fontScale="92500" lnSpcReduction="20000"/>
          </a:bodyPr>
          <a:lstStyle/>
          <a:p>
            <a:r>
              <a:rPr lang="en-US" dirty="0" smtClean="0">
                <a:latin typeface="Times New Roman" pitchFamily="18" charset="0"/>
                <a:cs typeface="Times New Roman" pitchFamily="18" charset="0"/>
              </a:rPr>
              <a:t>Cascade developer is a mixture of </a:t>
            </a:r>
            <a:r>
              <a:rPr lang="en-US" b="1" dirty="0" smtClean="0">
                <a:solidFill>
                  <a:srgbClr val="FF0000"/>
                </a:solidFill>
                <a:latin typeface="Times New Roman" pitchFamily="18" charset="0"/>
                <a:cs typeface="Times New Roman" pitchFamily="18" charset="0"/>
              </a:rPr>
              <a:t>glass beads </a:t>
            </a:r>
            <a:r>
              <a:rPr lang="en-US" dirty="0" smtClean="0">
                <a:latin typeface="Times New Roman" pitchFamily="18" charset="0"/>
                <a:cs typeface="Times New Roman" pitchFamily="18" charset="0"/>
              </a:rPr>
              <a:t>and </a:t>
            </a:r>
            <a:r>
              <a:rPr lang="en-US" b="1" dirty="0" smtClean="0">
                <a:solidFill>
                  <a:srgbClr val="FF0000"/>
                </a:solidFill>
                <a:latin typeface="Times New Roman" pitchFamily="18" charset="0"/>
                <a:cs typeface="Times New Roman" pitchFamily="18" charset="0"/>
              </a:rPr>
              <a:t>ESDA toner</a:t>
            </a:r>
            <a:r>
              <a:rPr lang="en-US"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The </a:t>
            </a:r>
            <a:r>
              <a:rPr lang="en-US" sz="2800" dirty="0" err="1" smtClean="0">
                <a:latin typeface="Times New Roman" pitchFamily="18" charset="0"/>
                <a:cs typeface="Times New Roman" pitchFamily="18" charset="0"/>
              </a:rPr>
              <a:t>tribo</a:t>
            </a:r>
            <a:r>
              <a:rPr lang="en-US" sz="2800" dirty="0" smtClean="0">
                <a:latin typeface="Times New Roman" pitchFamily="18" charset="0"/>
                <a:cs typeface="Times New Roman" pitchFamily="18" charset="0"/>
              </a:rPr>
              <a:t>-electric properties of the two materials are carefully selected so that the glass naturally loses electrons to the toner material, causing the beads to charge positively and the toner particles negatively.</a:t>
            </a:r>
          </a:p>
          <a:p>
            <a:r>
              <a:rPr lang="en-US" sz="2800" dirty="0" smtClean="0">
                <a:latin typeface="Times New Roman" pitchFamily="18" charset="0"/>
                <a:cs typeface="Times New Roman" pitchFamily="18" charset="0"/>
              </a:rPr>
              <a:t>The constituents interact and the beads become coated with toner particles.</a:t>
            </a:r>
          </a:p>
          <a:p>
            <a:endParaRPr lang="th-TH" dirty="0">
              <a:latin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0" y="1052736"/>
            <a:ext cx="9224460" cy="27635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latin typeface="Times New Roman" pitchFamily="18" charset="0"/>
                <a:cs typeface="Times New Roman" pitchFamily="18" charset="0"/>
              </a:rPr>
              <a:t>Toner</a:t>
            </a:r>
            <a:endParaRPr lang="th-TH" b="1" dirty="0">
              <a:latin typeface="Times New Roman" pitchFamily="18" charset="0"/>
            </a:endParaRPr>
          </a:p>
        </p:txBody>
      </p:sp>
      <p:sp>
        <p:nvSpPr>
          <p:cNvPr id="5" name="Slide Number Placeholder 4"/>
          <p:cNvSpPr>
            <a:spLocks noGrp="1"/>
          </p:cNvSpPr>
          <p:nvPr>
            <p:ph type="sldNum" sz="quarter" idx="12"/>
          </p:nvPr>
        </p:nvSpPr>
        <p:spPr/>
        <p:txBody>
          <a:bodyPr/>
          <a:lstStyle/>
          <a:p>
            <a:fld id="{60086153-71BE-4F3F-AD32-4DA57751BA64}" type="slidenum">
              <a:rPr lang="en-US" smtClean="0"/>
              <a:pPr/>
              <a:t>14</a:t>
            </a:fld>
            <a:endParaRPr lang="th-TH"/>
          </a:p>
        </p:txBody>
      </p:sp>
      <p:sp>
        <p:nvSpPr>
          <p:cNvPr id="8" name="Content Placeholder 7"/>
          <p:cNvSpPr>
            <a:spLocks noGrp="1"/>
          </p:cNvSpPr>
          <p:nvPr>
            <p:ph sz="quarter" idx="1"/>
          </p:nvPr>
        </p:nvSpPr>
        <p:spPr>
          <a:xfrm>
            <a:off x="4648200" y="1628800"/>
            <a:ext cx="4495800" cy="4525963"/>
          </a:xfrm>
        </p:spPr>
        <p:txBody>
          <a:bodyPr/>
          <a:lstStyle/>
          <a:p>
            <a:r>
              <a:rPr lang="en-US" dirty="0" smtClean="0">
                <a:latin typeface="Times New Roman" pitchFamily="18" charset="0"/>
                <a:cs typeface="Times New Roman" pitchFamily="18" charset="0"/>
              </a:rPr>
              <a:t>Toner is a fine, negatively charged, black powder similar to that used in photocopying machines and laser printers.</a:t>
            </a:r>
          </a:p>
          <a:p>
            <a:r>
              <a:rPr lang="en-US" dirty="0" smtClean="0">
                <a:latin typeface="Times New Roman" pitchFamily="18" charset="0"/>
                <a:cs typeface="Times New Roman" pitchFamily="18" charset="0"/>
              </a:rPr>
              <a:t>Toner powder becomes </a:t>
            </a:r>
            <a:r>
              <a:rPr lang="en-US" dirty="0" err="1" smtClean="0">
                <a:solidFill>
                  <a:srgbClr val="FF0000"/>
                </a:solidFill>
                <a:latin typeface="Times New Roman" pitchFamily="18" charset="0"/>
                <a:cs typeface="Times New Roman" pitchFamily="18" charset="0"/>
              </a:rPr>
              <a:t>tribo</a:t>
            </a:r>
            <a:r>
              <a:rPr lang="en-US" dirty="0" smtClean="0">
                <a:solidFill>
                  <a:srgbClr val="FF0000"/>
                </a:solidFill>
                <a:latin typeface="Times New Roman" pitchFamily="18" charset="0"/>
                <a:cs typeface="Times New Roman" pitchFamily="18" charset="0"/>
              </a:rPr>
              <a:t>-electronically</a:t>
            </a:r>
            <a:r>
              <a:rPr lang="en-US" dirty="0" smtClean="0">
                <a:latin typeface="Times New Roman" pitchFamily="18" charset="0"/>
                <a:cs typeface="Times New Roman" pitchFamily="18" charset="0"/>
              </a:rPr>
              <a:t> charged when in contact with glass beads.</a:t>
            </a:r>
          </a:p>
          <a:p>
            <a:endParaRPr lang="en-US" dirty="0" smtClean="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srcRect/>
          <a:stretch>
            <a:fillRect/>
          </a:stretch>
        </p:blipFill>
        <p:spPr bwMode="auto">
          <a:xfrm>
            <a:off x="471024" y="1700808"/>
            <a:ext cx="3528385" cy="2850257"/>
          </a:xfrm>
          <a:prstGeom prst="rect">
            <a:avLst/>
          </a:prstGeom>
          <a:noFill/>
          <a:ln w="9525">
            <a:noFill/>
            <a:miter lim="800000"/>
            <a:headEnd/>
            <a:tailEnd/>
          </a:ln>
        </p:spPr>
      </p:pic>
      <p:sp>
        <p:nvSpPr>
          <p:cNvPr id="10" name="TextBox 9"/>
          <p:cNvSpPr txBox="1"/>
          <p:nvPr/>
        </p:nvSpPr>
        <p:spPr>
          <a:xfrm>
            <a:off x="395536" y="4797152"/>
            <a:ext cx="4573016" cy="830997"/>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A small glass bead coated with particles of toner</a:t>
            </a:r>
            <a:endParaRPr lang="th-TH" sz="2400" dirty="0">
              <a:latin typeface="Times New Roman" pitchFamily="18" charset="0"/>
            </a:endParaRPr>
          </a:p>
        </p:txBody>
      </p:sp>
      <p:sp>
        <p:nvSpPr>
          <p:cNvPr id="11" name="TextBox 10"/>
          <p:cNvSpPr txBox="1"/>
          <p:nvPr/>
        </p:nvSpPr>
        <p:spPr>
          <a:xfrm>
            <a:off x="0" y="5877272"/>
            <a:ext cx="5184576"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http://home.howstuffworks.com/photocopier.htm</a:t>
            </a:r>
            <a:endParaRPr lang="th-TH" sz="2000" dirty="0">
              <a:latin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err="1" smtClean="0">
                <a:latin typeface="Times New Roman" pitchFamily="18" charset="0"/>
                <a:cs typeface="Times New Roman" pitchFamily="18" charset="0"/>
              </a:rPr>
              <a:t>Triboelectric</a:t>
            </a:r>
            <a:r>
              <a:rPr lang="en-US" b="1" dirty="0" smtClean="0">
                <a:latin typeface="Times New Roman" pitchFamily="18" charset="0"/>
                <a:cs typeface="Times New Roman" pitchFamily="18" charset="0"/>
              </a:rPr>
              <a:t> Effect</a:t>
            </a:r>
            <a:endParaRPr lang="th-TH" b="1" dirty="0">
              <a:latin typeface="Times New Roman" pitchFamily="18" charset="0"/>
            </a:endParaRPr>
          </a:p>
        </p:txBody>
      </p:sp>
      <p:sp>
        <p:nvSpPr>
          <p:cNvPr id="5" name="Slide Number Placeholder 4"/>
          <p:cNvSpPr>
            <a:spLocks noGrp="1"/>
          </p:cNvSpPr>
          <p:nvPr>
            <p:ph type="sldNum" sz="quarter" idx="12"/>
          </p:nvPr>
        </p:nvSpPr>
        <p:spPr/>
        <p:txBody>
          <a:bodyPr/>
          <a:lstStyle/>
          <a:p>
            <a:fld id="{60086153-71BE-4F3F-AD32-4DA57751BA64}" type="slidenum">
              <a:rPr lang="en-US" smtClean="0"/>
              <a:pPr/>
              <a:t>15</a:t>
            </a:fld>
            <a:endParaRPr lang="th-TH"/>
          </a:p>
        </p:txBody>
      </p:sp>
      <p:sp>
        <p:nvSpPr>
          <p:cNvPr id="7" name="Content Placeholder 6"/>
          <p:cNvSpPr>
            <a:spLocks noGrp="1"/>
          </p:cNvSpPr>
          <p:nvPr>
            <p:ph sz="quarter" idx="1"/>
          </p:nvPr>
        </p:nvSpPr>
        <p:spPr>
          <a:xfrm>
            <a:off x="395536" y="1628800"/>
            <a:ext cx="8229600" cy="4165923"/>
          </a:xfrm>
        </p:spPr>
        <p:txBody>
          <a:bodyPr/>
          <a:lstStyle/>
          <a:p>
            <a:r>
              <a:rPr lang="en-US" dirty="0" smtClean="0">
                <a:latin typeface="Times New Roman" pitchFamily="18" charset="0"/>
                <a:cs typeface="Times New Roman" pitchFamily="18" charset="0"/>
              </a:rPr>
              <a:t>The </a:t>
            </a:r>
            <a:r>
              <a:rPr lang="en-US" b="1" dirty="0" err="1" smtClean="0">
                <a:latin typeface="Times New Roman" pitchFamily="18" charset="0"/>
                <a:cs typeface="Times New Roman" pitchFamily="18" charset="0"/>
              </a:rPr>
              <a:t>triboelectric</a:t>
            </a:r>
            <a:r>
              <a:rPr lang="en-US" b="1" dirty="0" smtClean="0">
                <a:latin typeface="Times New Roman" pitchFamily="18" charset="0"/>
                <a:cs typeface="Times New Roman" pitchFamily="18" charset="0"/>
              </a:rPr>
              <a:t> effect</a:t>
            </a:r>
            <a:r>
              <a:rPr lang="en-US" dirty="0" smtClean="0">
                <a:latin typeface="Times New Roman" pitchFamily="18" charset="0"/>
                <a:cs typeface="Times New Roman" pitchFamily="18" charset="0"/>
              </a:rPr>
              <a:t> is also known as </a:t>
            </a:r>
            <a:r>
              <a:rPr lang="en-US" i="1" dirty="0" err="1" smtClean="0">
                <a:latin typeface="Times New Roman" pitchFamily="18" charset="0"/>
                <a:cs typeface="Times New Roman" pitchFamily="18" charset="0"/>
              </a:rPr>
              <a:t>triboelectric</a:t>
            </a:r>
            <a:r>
              <a:rPr lang="en-US" i="1" dirty="0" smtClean="0">
                <a:latin typeface="Times New Roman" pitchFamily="18" charset="0"/>
                <a:cs typeface="Times New Roman" pitchFamily="18" charset="0"/>
              </a:rPr>
              <a:t> charging.</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process of </a:t>
            </a:r>
            <a:r>
              <a:rPr lang="en-US" dirty="0" err="1" smtClean="0">
                <a:latin typeface="Times New Roman" pitchFamily="18" charset="0"/>
                <a:cs typeface="Times New Roman" pitchFamily="18" charset="0"/>
              </a:rPr>
              <a:t>triboelectric</a:t>
            </a:r>
            <a:r>
              <a:rPr lang="en-US" dirty="0" smtClean="0">
                <a:latin typeface="Times New Roman" pitchFamily="18" charset="0"/>
                <a:cs typeface="Times New Roman" pitchFamily="18" charset="0"/>
              </a:rPr>
              <a:t> charging results in one object gaining electrons on its surface, and  becoming negatively charged, and another object losing electrons from its surface, and becoming positively charged. </a:t>
            </a:r>
          </a:p>
        </p:txBody>
      </p:sp>
      <p:pic>
        <p:nvPicPr>
          <p:cNvPr id="1026" name="Picture 2"/>
          <p:cNvPicPr>
            <a:picLocks noChangeAspect="1" noChangeArrowheads="1"/>
          </p:cNvPicPr>
          <p:nvPr/>
        </p:nvPicPr>
        <p:blipFill>
          <a:blip r:embed="rId3" cstate="print"/>
          <a:srcRect/>
          <a:stretch>
            <a:fillRect/>
          </a:stretch>
        </p:blipFill>
        <p:spPr bwMode="auto">
          <a:xfrm>
            <a:off x="2339752" y="4437112"/>
            <a:ext cx="4087839" cy="1641449"/>
          </a:xfrm>
          <a:prstGeom prst="rect">
            <a:avLst/>
          </a:prstGeom>
          <a:noFill/>
          <a:ln w="9525">
            <a:noFill/>
            <a:miter lim="800000"/>
            <a:headEnd/>
            <a:tailEnd/>
          </a:ln>
        </p:spPr>
      </p:pic>
      <p:sp>
        <p:nvSpPr>
          <p:cNvPr id="8" name="TextBox 7"/>
          <p:cNvSpPr txBox="1"/>
          <p:nvPr/>
        </p:nvSpPr>
        <p:spPr>
          <a:xfrm>
            <a:off x="1763688" y="6165304"/>
            <a:ext cx="5832648" cy="338554"/>
          </a:xfrm>
          <a:prstGeom prst="rect">
            <a:avLst/>
          </a:prstGeom>
          <a:noFill/>
        </p:spPr>
        <p:txBody>
          <a:bodyPr wrap="square" rtlCol="0">
            <a:spAutoFit/>
          </a:bodyPr>
          <a:lstStyle/>
          <a:p>
            <a:pPr algn="ctr"/>
            <a:r>
              <a:rPr lang="en-GB" sz="1600" dirty="0" smtClean="0">
                <a:latin typeface="Times New Roman" pitchFamily="18" charset="0"/>
                <a:cs typeface="Times New Roman" pitchFamily="18" charset="0"/>
              </a:rPr>
              <a:t>http://www.nandee.co.th/newweb/articles/article_static_elec.htm</a:t>
            </a:r>
            <a:endParaRPr lang="th-TH" sz="1600" dirty="0">
              <a:latin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9552" y="0"/>
            <a:ext cx="8229600" cy="1143000"/>
          </a:xfrm>
        </p:spPr>
        <p:txBody>
          <a:bodyPr/>
          <a:lstStyle/>
          <a:p>
            <a:r>
              <a:rPr lang="en-US" b="1" dirty="0" err="1" smtClean="0">
                <a:latin typeface="Times New Roman" pitchFamily="18" charset="0"/>
                <a:cs typeface="Times New Roman" pitchFamily="18" charset="0"/>
              </a:rPr>
              <a:t>Triboelectric</a:t>
            </a:r>
            <a:r>
              <a:rPr lang="en-US" b="1" dirty="0" smtClean="0">
                <a:latin typeface="Times New Roman" pitchFamily="18" charset="0"/>
                <a:cs typeface="Times New Roman" pitchFamily="18" charset="0"/>
              </a:rPr>
              <a:t> Charging</a:t>
            </a:r>
            <a:endParaRPr lang="th-TH" b="1" dirty="0">
              <a:latin typeface="Times New Roman" pitchFamily="18" charset="0"/>
            </a:endParaRPr>
          </a:p>
        </p:txBody>
      </p:sp>
      <p:sp>
        <p:nvSpPr>
          <p:cNvPr id="4" name="Slide Number Placeholder 3"/>
          <p:cNvSpPr>
            <a:spLocks noGrp="1"/>
          </p:cNvSpPr>
          <p:nvPr>
            <p:ph type="sldNum" sz="quarter" idx="12"/>
          </p:nvPr>
        </p:nvSpPr>
        <p:spPr/>
        <p:txBody>
          <a:bodyPr/>
          <a:lstStyle/>
          <a:p>
            <a:fld id="{06D25531-24D6-42DB-82D9-512B2C14348B}" type="slidenum">
              <a:rPr lang="en-US" smtClean="0"/>
              <a:pPr/>
              <a:t>16</a:t>
            </a:fld>
            <a:endParaRPr lang="th-TH"/>
          </a:p>
        </p:txBody>
      </p:sp>
      <p:pic>
        <p:nvPicPr>
          <p:cNvPr id="1027" name="Picture 3"/>
          <p:cNvPicPr>
            <a:picLocks noChangeAspect="1" noChangeArrowheads="1"/>
          </p:cNvPicPr>
          <p:nvPr/>
        </p:nvPicPr>
        <p:blipFill>
          <a:blip r:embed="rId3" cstate="print"/>
          <a:srcRect/>
          <a:stretch>
            <a:fillRect/>
          </a:stretch>
        </p:blipFill>
        <p:spPr bwMode="auto">
          <a:xfrm>
            <a:off x="539552" y="1052736"/>
            <a:ext cx="3498243" cy="3888432"/>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732160" y="1124744"/>
            <a:ext cx="3512248" cy="3795930"/>
          </a:xfrm>
          <a:prstGeom prst="rect">
            <a:avLst/>
          </a:prstGeom>
          <a:noFill/>
          <a:ln w="9525">
            <a:noFill/>
            <a:miter lim="800000"/>
            <a:headEnd/>
            <a:tailEnd/>
          </a:ln>
        </p:spPr>
      </p:pic>
      <p:sp>
        <p:nvSpPr>
          <p:cNvPr id="9" name="TextBox 8"/>
          <p:cNvSpPr txBox="1"/>
          <p:nvPr/>
        </p:nvSpPr>
        <p:spPr>
          <a:xfrm>
            <a:off x="1043608" y="6457890"/>
            <a:ext cx="6984776"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http://www.ce-mag.com/99ARG/ESD%20AssIntro169.html</a:t>
            </a:r>
            <a:endParaRPr lang="th-TH" sz="2000" dirty="0">
              <a:latin typeface="Times New Roman" pitchFamily="18" charset="0"/>
            </a:endParaRPr>
          </a:p>
        </p:txBody>
      </p:sp>
      <p:sp>
        <p:nvSpPr>
          <p:cNvPr id="10" name="TextBox 9"/>
          <p:cNvSpPr txBox="1"/>
          <p:nvPr/>
        </p:nvSpPr>
        <p:spPr>
          <a:xfrm>
            <a:off x="251520" y="5085184"/>
            <a:ext cx="4032448" cy="1384995"/>
          </a:xfrm>
          <a:prstGeom prst="rect">
            <a:avLst/>
          </a:prstGeom>
          <a:noFill/>
        </p:spPr>
        <p:txBody>
          <a:bodyPr wrap="square" rtlCol="0">
            <a:spAutoFit/>
          </a:bodyPr>
          <a:lstStyle/>
          <a:p>
            <a:r>
              <a:rPr lang="en-US" dirty="0" smtClean="0">
                <a:latin typeface="Times New Roman" pitchFamily="18" charset="0"/>
                <a:cs typeface="Times New Roman" pitchFamily="18" charset="0"/>
              </a:rPr>
              <a:t>(1) Before contact, both materials are electrically neutral. </a:t>
            </a:r>
            <a:endParaRPr lang="th-TH" dirty="0">
              <a:latin typeface="Times New Roman" pitchFamily="18" charset="0"/>
            </a:endParaRPr>
          </a:p>
        </p:txBody>
      </p:sp>
      <p:sp>
        <p:nvSpPr>
          <p:cNvPr id="11" name="TextBox 10"/>
          <p:cNvSpPr txBox="1"/>
          <p:nvPr/>
        </p:nvSpPr>
        <p:spPr>
          <a:xfrm>
            <a:off x="4572000" y="5085184"/>
            <a:ext cx="3744416" cy="1384995"/>
          </a:xfrm>
          <a:prstGeom prst="rect">
            <a:avLst/>
          </a:prstGeom>
          <a:noFill/>
        </p:spPr>
        <p:txBody>
          <a:bodyPr wrap="square" rtlCol="0">
            <a:spAutoFit/>
          </a:bodyPr>
          <a:lstStyle/>
          <a:p>
            <a:r>
              <a:rPr lang="en-US" dirty="0" smtClean="0">
                <a:latin typeface="Times New Roman" pitchFamily="18" charset="0"/>
                <a:cs typeface="Times New Roman" pitchFamily="18" charset="0"/>
              </a:rPr>
              <a:t>(2) After contact, both materials are differently charged.</a:t>
            </a:r>
            <a:endParaRPr lang="th-TH" dirty="0">
              <a:latin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0" y="260648"/>
            <a:ext cx="4644008" cy="1143000"/>
          </a:xfrm>
        </p:spPr>
        <p:txBody>
          <a:bodyPr>
            <a:noAutofit/>
          </a:bodyPr>
          <a:lstStyle/>
          <a:p>
            <a:r>
              <a:rPr lang="en-US" b="1" dirty="0" err="1" smtClean="0">
                <a:latin typeface="Times New Roman" pitchFamily="18" charset="0"/>
                <a:cs typeface="Times New Roman" pitchFamily="18" charset="0"/>
              </a:rPr>
              <a:t>Troboelectric</a:t>
            </a:r>
            <a:r>
              <a:rPr lang="en-US" b="1" dirty="0" smtClean="0">
                <a:latin typeface="Times New Roman" pitchFamily="18" charset="0"/>
                <a:cs typeface="Times New Roman" pitchFamily="18" charset="0"/>
              </a:rPr>
              <a:t> Series</a:t>
            </a:r>
            <a:endParaRPr lang="th-TH" b="1" dirty="0">
              <a:latin typeface="Times New Roman" pitchFamily="18" charset="0"/>
            </a:endParaRPr>
          </a:p>
        </p:txBody>
      </p:sp>
      <p:sp>
        <p:nvSpPr>
          <p:cNvPr id="3" name="Slide Number Placeholder 2"/>
          <p:cNvSpPr>
            <a:spLocks noGrp="1"/>
          </p:cNvSpPr>
          <p:nvPr>
            <p:ph type="sldNum" sz="quarter" idx="12"/>
          </p:nvPr>
        </p:nvSpPr>
        <p:spPr/>
        <p:txBody>
          <a:bodyPr/>
          <a:lstStyle/>
          <a:p>
            <a:fld id="{E3D09AD9-0FAC-4FF1-8905-CA9518BD9BF8}" type="slidenum">
              <a:rPr lang="en-US" smtClean="0"/>
              <a:pPr/>
              <a:t>17</a:t>
            </a:fld>
            <a:endParaRPr lang="th-TH"/>
          </a:p>
        </p:txBody>
      </p:sp>
      <p:sp>
        <p:nvSpPr>
          <p:cNvPr id="8" name="Content Placeholder 7"/>
          <p:cNvSpPr>
            <a:spLocks noGrp="1"/>
          </p:cNvSpPr>
          <p:nvPr>
            <p:ph sz="quarter" idx="1"/>
          </p:nvPr>
        </p:nvSpPr>
        <p:spPr>
          <a:xfrm>
            <a:off x="4572000" y="1412776"/>
            <a:ext cx="4248472" cy="4572000"/>
          </a:xfrm>
        </p:spPr>
        <p:txBody>
          <a:bodyPr>
            <a:normAutofit/>
          </a:bodyPr>
          <a:lstStyle/>
          <a:p>
            <a:r>
              <a:rPr lang="en-US" sz="2800" dirty="0" smtClean="0">
                <a:latin typeface="Times New Roman" pitchFamily="18" charset="0"/>
                <a:cs typeface="Times New Roman" pitchFamily="18" charset="0"/>
              </a:rPr>
              <a:t>a </a:t>
            </a:r>
            <a:r>
              <a:rPr lang="en-US" sz="2800" dirty="0" err="1" smtClean="0">
                <a:latin typeface="Times New Roman" pitchFamily="18" charset="0"/>
                <a:cs typeface="Times New Roman" pitchFamily="18" charset="0"/>
              </a:rPr>
              <a:t>triboelectric</a:t>
            </a:r>
            <a:r>
              <a:rPr lang="en-US" sz="2800" dirty="0" smtClean="0">
                <a:latin typeface="Times New Roman" pitchFamily="18" charset="0"/>
                <a:cs typeface="Times New Roman" pitchFamily="18" charset="0"/>
              </a:rPr>
              <a:t> series  shows  a ranking of materials' ability to hold or give up electrons.</a:t>
            </a:r>
            <a:endParaRPr lang="th-TH" sz="2800" dirty="0">
              <a:latin typeface="Times New Roman" pitchFamily="18" charset="0"/>
            </a:endParaRPr>
          </a:p>
        </p:txBody>
      </p:sp>
      <p:pic>
        <p:nvPicPr>
          <p:cNvPr id="3075" name="Picture 3"/>
          <p:cNvPicPr>
            <a:picLocks noChangeAspect="1" noChangeArrowheads="1"/>
          </p:cNvPicPr>
          <p:nvPr/>
        </p:nvPicPr>
        <p:blipFill>
          <a:blip r:embed="rId3" cstate="print"/>
          <a:srcRect/>
          <a:stretch>
            <a:fillRect/>
          </a:stretch>
        </p:blipFill>
        <p:spPr bwMode="auto">
          <a:xfrm>
            <a:off x="0" y="0"/>
            <a:ext cx="4019028" cy="6858001"/>
          </a:xfrm>
          <a:prstGeom prst="rect">
            <a:avLst/>
          </a:prstGeom>
          <a:noFill/>
          <a:ln w="9525">
            <a:noFill/>
            <a:miter lim="800000"/>
            <a:headEnd/>
            <a:tailEnd/>
          </a:ln>
        </p:spPr>
      </p:pic>
      <p:sp>
        <p:nvSpPr>
          <p:cNvPr id="10" name="TextBox 9"/>
          <p:cNvSpPr txBox="1"/>
          <p:nvPr/>
        </p:nvSpPr>
        <p:spPr>
          <a:xfrm>
            <a:off x="4355976" y="6021288"/>
            <a:ext cx="4320480" cy="830997"/>
          </a:xfrm>
          <a:prstGeom prst="rect">
            <a:avLst/>
          </a:prstGeom>
          <a:noFill/>
        </p:spPr>
        <p:txBody>
          <a:bodyPr wrap="square" rtlCol="0">
            <a:spAutoFit/>
          </a:bodyPr>
          <a:lstStyle/>
          <a:p>
            <a:r>
              <a:rPr lang="en-US" sz="2400" dirty="0" smtClean="0">
                <a:latin typeface="Times New Roman" pitchFamily="18" charset="0"/>
                <a:cs typeface="Times New Roman" pitchFamily="18" charset="0"/>
              </a:rPr>
              <a:t>http://www.simco.nl/info/about-simco/introduction-to-static/</a:t>
            </a:r>
            <a:endParaRPr lang="th-TH" sz="2400" dirty="0">
              <a:latin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640960" cy="1143000"/>
          </a:xfrm>
        </p:spPr>
        <p:txBody>
          <a:bodyPr>
            <a:normAutofit fontScale="90000"/>
          </a:bodyPr>
          <a:lstStyle/>
          <a:p>
            <a:r>
              <a:rPr lang="en-US" b="1" dirty="0" smtClean="0">
                <a:latin typeface="Times New Roman" pitchFamily="18" charset="0"/>
                <a:cs typeface="Times New Roman" pitchFamily="18" charset="0"/>
              </a:rPr>
              <a:t>Charging Distribution on the Imaging Film</a:t>
            </a:r>
            <a:endParaRPr lang="th-TH" b="1" dirty="0">
              <a:latin typeface="Times New Roman" pitchFamily="18" charset="0"/>
            </a:endParaRPr>
          </a:p>
        </p:txBody>
      </p:sp>
      <p:sp>
        <p:nvSpPr>
          <p:cNvPr id="5" name="Slide Number Placeholder 4"/>
          <p:cNvSpPr>
            <a:spLocks noGrp="1"/>
          </p:cNvSpPr>
          <p:nvPr>
            <p:ph type="sldNum" sz="quarter" idx="12"/>
          </p:nvPr>
        </p:nvSpPr>
        <p:spPr/>
        <p:txBody>
          <a:bodyPr/>
          <a:lstStyle/>
          <a:p>
            <a:fld id="{60086153-71BE-4F3F-AD32-4DA57751BA64}" type="slidenum">
              <a:rPr lang="en-US" smtClean="0"/>
              <a:pPr/>
              <a:t>18</a:t>
            </a:fld>
            <a:endParaRPr lang="th-TH" dirty="0"/>
          </a:p>
        </p:txBody>
      </p:sp>
      <p:sp>
        <p:nvSpPr>
          <p:cNvPr id="4" name="Content Placeholder 3"/>
          <p:cNvSpPr>
            <a:spLocks noGrp="1"/>
          </p:cNvSpPr>
          <p:nvPr>
            <p:ph sz="quarter" idx="1"/>
          </p:nvPr>
        </p:nvSpPr>
        <p:spPr>
          <a:xfrm>
            <a:off x="4427984" y="1124744"/>
            <a:ext cx="4716016" cy="5400600"/>
          </a:xfrm>
        </p:spPr>
        <p:txBody>
          <a:bodyPr>
            <a:normAutofit fontScale="92500" lnSpcReduction="10000"/>
          </a:bodyPr>
          <a:lstStyle/>
          <a:p>
            <a:r>
              <a:rPr lang="en-US" sz="2800" dirty="0" smtClean="0">
                <a:latin typeface="Times New Roman" pitchFamily="18" charset="0"/>
                <a:cs typeface="Times New Roman" pitchFamily="18" charset="0"/>
              </a:rPr>
              <a:t>Variations on the surface of the document cause correspondent distribution of toner on the document. </a:t>
            </a:r>
          </a:p>
          <a:p>
            <a:r>
              <a:rPr lang="en-US" sz="2800" dirty="0" smtClean="0">
                <a:latin typeface="Times New Roman" pitchFamily="18" charset="0"/>
                <a:cs typeface="Times New Roman" pitchFamily="18" charset="0"/>
              </a:rPr>
              <a:t>The deeper the indentation, the more toner adheres to the spot.</a:t>
            </a:r>
          </a:p>
          <a:p>
            <a:r>
              <a:rPr lang="en-US" sz="2800" dirty="0" smtClean="0">
                <a:latin typeface="Times New Roman" pitchFamily="18" charset="0"/>
                <a:cs typeface="Times New Roman" pitchFamily="18" charset="0"/>
              </a:rPr>
              <a:t>Images of indentation are developed as black lines on a lighter background.</a:t>
            </a:r>
          </a:p>
          <a:p>
            <a:r>
              <a:rPr lang="en-US" sz="2800" dirty="0" smtClean="0">
                <a:latin typeface="Times New Roman" pitchFamily="18" charset="0"/>
                <a:cs typeface="Times New Roman" pitchFamily="18" charset="0"/>
              </a:rPr>
              <a:t>The image may be recorded photographically or preserved with a protective transparent adhesive covering.</a:t>
            </a:r>
            <a:endParaRPr lang="th-TH" sz="2800" dirty="0">
              <a:latin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0" y="1340768"/>
            <a:ext cx="4386064" cy="3289548"/>
          </a:xfrm>
          <a:prstGeom prst="rect">
            <a:avLst/>
          </a:prstGeom>
          <a:noFill/>
          <a:ln w="9525">
            <a:noFill/>
            <a:miter lim="800000"/>
            <a:headEnd/>
            <a:tailEnd/>
          </a:ln>
        </p:spPr>
      </p:pic>
      <p:sp>
        <p:nvSpPr>
          <p:cNvPr id="8" name="TextBox 7"/>
          <p:cNvSpPr txBox="1"/>
          <p:nvPr/>
        </p:nvSpPr>
        <p:spPr>
          <a:xfrm>
            <a:off x="611560" y="5373216"/>
            <a:ext cx="4176464" cy="523220"/>
          </a:xfrm>
          <a:prstGeom prst="rect">
            <a:avLst/>
          </a:prstGeom>
          <a:noFill/>
        </p:spPr>
        <p:txBody>
          <a:bodyPr wrap="square" rtlCol="0">
            <a:spAutoFit/>
          </a:bodyPr>
          <a:lstStyle/>
          <a:p>
            <a:r>
              <a:rPr lang="en-US" dirty="0" smtClean="0">
                <a:latin typeface="Times New Roman" pitchFamily="18" charset="0"/>
                <a:cs typeface="Times New Roman" pitchFamily="18" charset="0"/>
              </a:rPr>
              <a:t>ESDA lift off impression</a:t>
            </a:r>
            <a:endParaRPr lang="th-TH" dirty="0">
              <a:latin typeface="Times New Roman" pitchFamily="18" charset="0"/>
            </a:endParaRPr>
          </a:p>
        </p:txBody>
      </p:sp>
      <p:sp>
        <p:nvSpPr>
          <p:cNvPr id="9" name="TextBox 8"/>
          <p:cNvSpPr txBox="1"/>
          <p:nvPr/>
        </p:nvSpPr>
        <p:spPr>
          <a:xfrm>
            <a:off x="539552" y="6309320"/>
            <a:ext cx="5400600" cy="369332"/>
          </a:xfrm>
          <a:prstGeom prst="rect">
            <a:avLst/>
          </a:prstGeom>
          <a:noFill/>
        </p:spPr>
        <p:txBody>
          <a:bodyPr wrap="square" rtlCol="0">
            <a:spAutoFit/>
          </a:bodyPr>
          <a:lstStyle/>
          <a:p>
            <a:r>
              <a:rPr lang="en-US" sz="1800" dirty="0" smtClean="0">
                <a:latin typeface="Times New Roman" pitchFamily="18" charset="0"/>
                <a:cs typeface="Times New Roman" pitchFamily="18" charset="0"/>
              </a:rPr>
              <a:t>http://www.postalmuseum.si.edu/inspectors/a6p2.html</a:t>
            </a:r>
            <a:endParaRPr lang="th-TH" sz="1800" dirty="0">
              <a:latin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6FFAA256-D289-4E13-B0E1-98203BF27182}" type="slidenum">
              <a:rPr lang="en-US"/>
              <a:pPr/>
              <a:t>19</a:t>
            </a:fld>
            <a:endParaRPr lang="th-TH"/>
          </a:p>
        </p:txBody>
      </p:sp>
      <p:pic>
        <p:nvPicPr>
          <p:cNvPr id="12295" name="Picture 7" descr="esda"/>
          <p:cNvPicPr>
            <a:picLocks noChangeAspect="1" noChangeArrowheads="1"/>
          </p:cNvPicPr>
          <p:nvPr/>
        </p:nvPicPr>
        <p:blipFill>
          <a:blip r:embed="rId3" cstate="print"/>
          <a:srcRect/>
          <a:stretch>
            <a:fillRect/>
          </a:stretch>
        </p:blipFill>
        <p:spPr bwMode="auto">
          <a:xfrm>
            <a:off x="179388" y="1274763"/>
            <a:ext cx="4241800" cy="5583237"/>
          </a:xfrm>
          <a:prstGeom prst="rect">
            <a:avLst/>
          </a:prstGeom>
          <a:noFill/>
        </p:spPr>
      </p:pic>
      <p:pic>
        <p:nvPicPr>
          <p:cNvPr id="12297" name="Picture 9" descr="esda"/>
          <p:cNvPicPr>
            <a:picLocks noChangeAspect="1" noChangeArrowheads="1"/>
          </p:cNvPicPr>
          <p:nvPr/>
        </p:nvPicPr>
        <p:blipFill>
          <a:blip r:embed="rId4" cstate="print"/>
          <a:srcRect/>
          <a:stretch>
            <a:fillRect/>
          </a:stretch>
        </p:blipFill>
        <p:spPr bwMode="auto">
          <a:xfrm>
            <a:off x="4500563" y="1341438"/>
            <a:ext cx="4321175" cy="5184775"/>
          </a:xfrm>
          <a:prstGeom prst="rect">
            <a:avLst/>
          </a:prstGeom>
          <a:noFill/>
        </p:spPr>
      </p:pic>
      <p:sp>
        <p:nvSpPr>
          <p:cNvPr id="12299" name="Text Box 11"/>
          <p:cNvSpPr txBox="1">
            <a:spLocks noChangeArrowheads="1"/>
          </p:cNvSpPr>
          <p:nvPr/>
        </p:nvSpPr>
        <p:spPr bwMode="auto">
          <a:xfrm>
            <a:off x="179388" y="692150"/>
            <a:ext cx="4211637" cy="641350"/>
          </a:xfrm>
          <a:prstGeom prst="rect">
            <a:avLst/>
          </a:prstGeom>
          <a:noFill/>
          <a:ln w="9525">
            <a:noFill/>
            <a:miter lim="800000"/>
            <a:headEnd/>
            <a:tailEnd/>
          </a:ln>
          <a:effectLst/>
        </p:spPr>
        <p:txBody>
          <a:bodyPr>
            <a:spAutoFit/>
          </a:bodyPr>
          <a:lstStyle/>
          <a:p>
            <a:pPr>
              <a:spcBef>
                <a:spcPct val="50000"/>
              </a:spcBef>
            </a:pPr>
            <a:r>
              <a:rPr lang="en-US" sz="1800" b="1">
                <a:latin typeface="Times New Roman" pitchFamily="18" charset="0"/>
              </a:rPr>
              <a:t>Original questioned medical record suspected of being changed</a:t>
            </a:r>
            <a:r>
              <a:rPr lang="th-TH" sz="1800" b="1">
                <a:latin typeface="Times New Roman" pitchFamily="18" charset="0"/>
              </a:rPr>
              <a:t>.</a:t>
            </a:r>
            <a:r>
              <a:rPr lang="th-TH" sz="1800">
                <a:latin typeface="Times New Roman" pitchFamily="18" charset="0"/>
              </a:rPr>
              <a:t> </a:t>
            </a:r>
          </a:p>
        </p:txBody>
      </p:sp>
      <p:sp>
        <p:nvSpPr>
          <p:cNvPr id="12300" name="Text Box 12"/>
          <p:cNvSpPr txBox="1">
            <a:spLocks noChangeArrowheads="1"/>
          </p:cNvSpPr>
          <p:nvPr/>
        </p:nvSpPr>
        <p:spPr bwMode="auto">
          <a:xfrm>
            <a:off x="179388" y="188913"/>
            <a:ext cx="8353425" cy="519112"/>
          </a:xfrm>
          <a:prstGeom prst="rect">
            <a:avLst/>
          </a:prstGeom>
          <a:noFill/>
          <a:ln w="9525">
            <a:noFill/>
            <a:miter lim="800000"/>
            <a:headEnd/>
            <a:tailEnd/>
          </a:ln>
          <a:effectLst/>
        </p:spPr>
        <p:txBody>
          <a:bodyPr>
            <a:spAutoFit/>
          </a:bodyPr>
          <a:lstStyle/>
          <a:p>
            <a:pPr algn="ctr">
              <a:spcBef>
                <a:spcPct val="50000"/>
              </a:spcBef>
            </a:pPr>
            <a:r>
              <a:rPr lang="en-US" b="1" dirty="0">
                <a:latin typeface="Times New Roman" pitchFamily="18" charset="0"/>
              </a:rPr>
              <a:t>Questioned </a:t>
            </a:r>
            <a:r>
              <a:rPr lang="en-US" b="1" dirty="0" smtClean="0">
                <a:latin typeface="Times New Roman" pitchFamily="18" charset="0"/>
              </a:rPr>
              <a:t>Document Example</a:t>
            </a:r>
            <a:endParaRPr lang="th-TH" b="1" dirty="0">
              <a:latin typeface="Times New Roman" pitchFamily="18" charset="0"/>
            </a:endParaRPr>
          </a:p>
        </p:txBody>
      </p:sp>
      <p:sp>
        <p:nvSpPr>
          <p:cNvPr id="12301" name="Rectangle 13"/>
          <p:cNvSpPr>
            <a:spLocks noChangeArrowheads="1"/>
          </p:cNvSpPr>
          <p:nvPr/>
        </p:nvSpPr>
        <p:spPr bwMode="auto">
          <a:xfrm>
            <a:off x="1258888" y="4076700"/>
            <a:ext cx="2808287" cy="144463"/>
          </a:xfrm>
          <a:prstGeom prst="rect">
            <a:avLst/>
          </a:prstGeom>
          <a:noFill/>
          <a:ln w="19050">
            <a:solidFill>
              <a:srgbClr val="FF0000"/>
            </a:solidFill>
            <a:miter lim="800000"/>
            <a:headEnd/>
            <a:tailEnd/>
          </a:ln>
          <a:effectLst/>
        </p:spPr>
        <p:txBody>
          <a:bodyPr wrap="none" anchor="ctr"/>
          <a:lstStyle/>
          <a:p>
            <a:endParaRPr lang="th-TH"/>
          </a:p>
        </p:txBody>
      </p:sp>
      <p:sp>
        <p:nvSpPr>
          <p:cNvPr id="12302" name="Text Box 14"/>
          <p:cNvSpPr txBox="1">
            <a:spLocks noChangeArrowheads="1"/>
          </p:cNvSpPr>
          <p:nvPr/>
        </p:nvSpPr>
        <p:spPr bwMode="auto">
          <a:xfrm>
            <a:off x="4427538" y="765175"/>
            <a:ext cx="4716462" cy="646331"/>
          </a:xfrm>
          <a:prstGeom prst="rect">
            <a:avLst/>
          </a:prstGeom>
          <a:noFill/>
          <a:ln w="9525">
            <a:noFill/>
            <a:miter lim="800000"/>
            <a:headEnd/>
            <a:tailEnd/>
          </a:ln>
          <a:effectLst/>
        </p:spPr>
        <p:txBody>
          <a:bodyPr>
            <a:spAutoFit/>
          </a:bodyPr>
          <a:lstStyle/>
          <a:p>
            <a:pPr>
              <a:spcBef>
                <a:spcPct val="50000"/>
              </a:spcBef>
            </a:pPr>
            <a:r>
              <a:rPr lang="en-US" sz="1800" b="1" dirty="0" smtClean="0">
                <a:latin typeface="Times New Roman" pitchFamily="18" charset="0"/>
              </a:rPr>
              <a:t>ESDA recovered indented </a:t>
            </a:r>
            <a:r>
              <a:rPr lang="en-US" sz="1800" b="1" dirty="0">
                <a:latin typeface="Times New Roman" pitchFamily="18" charset="0"/>
              </a:rPr>
              <a:t>writing </a:t>
            </a:r>
            <a:r>
              <a:rPr lang="th-TH" sz="1800" b="1" dirty="0" smtClean="0">
                <a:latin typeface="Times New Roman" pitchFamily="18" charset="0"/>
              </a:rPr>
              <a:t> </a:t>
            </a:r>
            <a:r>
              <a:rPr lang="en-US" sz="1800" b="1" dirty="0" smtClean="0">
                <a:latin typeface="Times New Roman" pitchFamily="18" charset="0"/>
              </a:rPr>
              <a:t>from </a:t>
            </a:r>
            <a:r>
              <a:rPr lang="en-US" sz="1800" b="1" dirty="0">
                <a:latin typeface="Times New Roman" pitchFamily="18" charset="0"/>
              </a:rPr>
              <a:t>the following page in the medical records</a:t>
            </a:r>
            <a:r>
              <a:rPr lang="en-US" sz="1800" dirty="0"/>
              <a:t> </a:t>
            </a:r>
            <a:endParaRPr lang="th-TH" sz="1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60648"/>
            <a:ext cx="6969968" cy="1143000"/>
          </a:xfrm>
          <a:noFill/>
          <a:ln>
            <a:noFill/>
          </a:ln>
        </p:spPr>
        <p:txBody>
          <a:bodyPr>
            <a:normAutofit/>
          </a:bodyPr>
          <a:lstStyle/>
          <a:p>
            <a:r>
              <a:rPr lang="en-US" sz="5400" b="1" dirty="0" smtClean="0">
                <a:latin typeface="Times New Roman" pitchFamily="18" charset="0"/>
                <a:cs typeface="Times New Roman" pitchFamily="18" charset="0"/>
              </a:rPr>
              <a:t>Topics to be discussed</a:t>
            </a:r>
            <a:endParaRPr lang="th-TH" sz="5400" b="1" dirty="0">
              <a:latin typeface="Times New Roman" pitchFamily="18" charset="0"/>
            </a:endParaRPr>
          </a:p>
        </p:txBody>
      </p:sp>
      <p:sp>
        <p:nvSpPr>
          <p:cNvPr id="4" name="Slide Number Placeholder 3"/>
          <p:cNvSpPr>
            <a:spLocks noGrp="1"/>
          </p:cNvSpPr>
          <p:nvPr>
            <p:ph type="sldNum" sz="quarter" idx="12"/>
          </p:nvPr>
        </p:nvSpPr>
        <p:spPr/>
        <p:txBody>
          <a:bodyPr/>
          <a:lstStyle/>
          <a:p>
            <a:fld id="{06D25531-24D6-42DB-82D9-512B2C14348B}" type="slidenum">
              <a:rPr lang="en-US" smtClean="0"/>
              <a:pPr/>
              <a:t>2</a:t>
            </a:fld>
            <a:endParaRPr lang="th-TH"/>
          </a:p>
        </p:txBody>
      </p:sp>
      <p:sp>
        <p:nvSpPr>
          <p:cNvPr id="3" name="Content Placeholder 2"/>
          <p:cNvSpPr>
            <a:spLocks noGrp="1"/>
          </p:cNvSpPr>
          <p:nvPr>
            <p:ph sz="quarter" idx="1"/>
          </p:nvPr>
        </p:nvSpPr>
        <p:spPr>
          <a:xfrm>
            <a:off x="457200" y="1600200"/>
            <a:ext cx="8435280" cy="4525963"/>
          </a:xfrm>
        </p:spPr>
        <p:txBody>
          <a:bodyPr/>
          <a:lstStyle/>
          <a:p>
            <a:r>
              <a:rPr lang="en-US" dirty="0" smtClean="0">
                <a:latin typeface="Times New Roman" pitchFamily="18" charset="0"/>
                <a:cs typeface="Times New Roman" pitchFamily="18" charset="0"/>
              </a:rPr>
              <a:t>Indented Writing</a:t>
            </a:r>
          </a:p>
          <a:p>
            <a:r>
              <a:rPr lang="en-US" dirty="0" smtClean="0">
                <a:latin typeface="Times New Roman" pitchFamily="18" charset="0"/>
                <a:cs typeface="Times New Roman" pitchFamily="18" charset="0"/>
              </a:rPr>
              <a:t>Indentation Recovery Methods</a:t>
            </a:r>
          </a:p>
          <a:p>
            <a:r>
              <a:rPr lang="en-US" dirty="0" err="1" smtClean="0">
                <a:solidFill>
                  <a:srgbClr val="FF0000"/>
                </a:solidFill>
                <a:latin typeface="Times New Roman" pitchFamily="18" charset="0"/>
                <a:cs typeface="Times New Roman" pitchFamily="18" charset="0"/>
              </a:rPr>
              <a:t>E</a:t>
            </a:r>
            <a:r>
              <a:rPr lang="en-US" dirty="0" err="1" smtClean="0">
                <a:latin typeface="Times New Roman" pitchFamily="18" charset="0"/>
                <a:cs typeface="Times New Roman" pitchFamily="18" charset="0"/>
              </a:rPr>
              <a:t>lectro</a:t>
            </a:r>
            <a:r>
              <a:rPr lang="en-US" dirty="0" err="1" smtClean="0">
                <a:solidFill>
                  <a:srgbClr val="FF0000"/>
                </a:solidFill>
                <a:latin typeface="Times New Roman" pitchFamily="18" charset="0"/>
                <a:cs typeface="Times New Roman" pitchFamily="18" charset="0"/>
              </a:rPr>
              <a:t>S</a:t>
            </a:r>
            <a:r>
              <a:rPr lang="en-US" dirty="0" err="1" smtClean="0">
                <a:latin typeface="Times New Roman" pitchFamily="18" charset="0"/>
                <a:cs typeface="Times New Roman" pitchFamily="18" charset="0"/>
              </a:rPr>
              <a:t>tatic</a:t>
            </a:r>
            <a:r>
              <a:rPr lang="en-US" dirty="0" smtClean="0">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D</a:t>
            </a:r>
            <a:r>
              <a:rPr lang="en-US" dirty="0" smtClean="0">
                <a:latin typeface="Times New Roman" pitchFamily="18" charset="0"/>
                <a:cs typeface="Times New Roman" pitchFamily="18" charset="0"/>
              </a:rPr>
              <a:t>etection </a:t>
            </a:r>
            <a:r>
              <a:rPr lang="en-US" dirty="0" smtClean="0">
                <a:solidFill>
                  <a:srgbClr val="FF0000"/>
                </a:solidFill>
                <a:latin typeface="Times New Roman" pitchFamily="18" charset="0"/>
                <a:cs typeface="Times New Roman" pitchFamily="18" charset="0"/>
              </a:rPr>
              <a:t>A</a:t>
            </a:r>
            <a:r>
              <a:rPr lang="en-US" dirty="0" smtClean="0">
                <a:latin typeface="Times New Roman" pitchFamily="18" charset="0"/>
                <a:cs typeface="Times New Roman" pitchFamily="18" charset="0"/>
              </a:rPr>
              <a:t>pparatus (</a:t>
            </a:r>
            <a:r>
              <a:rPr lang="en-US" dirty="0" smtClean="0">
                <a:solidFill>
                  <a:srgbClr val="FF0000"/>
                </a:solidFill>
                <a:latin typeface="Times New Roman" pitchFamily="18" charset="0"/>
                <a:cs typeface="Times New Roman" pitchFamily="18" charset="0"/>
              </a:rPr>
              <a:t>ESDA</a:t>
            </a:r>
            <a:r>
              <a:rPr lang="en-US" dirty="0" smtClean="0">
                <a:latin typeface="Times New Roman" pitchFamily="18" charset="0"/>
                <a:cs typeface="Times New Roman" pitchFamily="18" charset="0"/>
              </a:rPr>
              <a:t>)</a:t>
            </a:r>
          </a:p>
          <a:p>
            <a:pPr lvl="1"/>
            <a:r>
              <a:rPr lang="en-US" dirty="0" smtClean="0">
                <a:latin typeface="Times New Roman" pitchFamily="18" charset="0"/>
                <a:cs typeface="Times New Roman" pitchFamily="18" charset="0"/>
              </a:rPr>
              <a:t>Basic Principles  of </a:t>
            </a:r>
            <a:r>
              <a:rPr lang="en-US" dirty="0" smtClean="0">
                <a:solidFill>
                  <a:srgbClr val="FF0000"/>
                </a:solidFill>
                <a:latin typeface="Times New Roman" pitchFamily="18" charset="0"/>
                <a:cs typeface="Times New Roman" pitchFamily="18" charset="0"/>
              </a:rPr>
              <a:t>ESDA </a:t>
            </a:r>
            <a:r>
              <a:rPr lang="en-US" dirty="0" smtClean="0">
                <a:latin typeface="Times New Roman" pitchFamily="18" charset="0"/>
                <a:cs typeface="Times New Roman" pitchFamily="18" charset="0"/>
              </a:rPr>
              <a:t>and its components </a:t>
            </a:r>
          </a:p>
          <a:p>
            <a:pPr lvl="1"/>
            <a:r>
              <a:rPr lang="en-US" dirty="0" smtClean="0">
                <a:latin typeface="Times New Roman" pitchFamily="18" charset="0"/>
                <a:cs typeface="Times New Roman" pitchFamily="18" charset="0"/>
              </a:rPr>
              <a:t>Fundamental of Electrostatics</a:t>
            </a:r>
          </a:p>
          <a:p>
            <a:pPr lvl="1"/>
            <a:r>
              <a:rPr lang="en-US" dirty="0" smtClean="0">
                <a:latin typeface="Times New Roman" pitchFamily="18" charset="0"/>
                <a:cs typeface="Times New Roman" pitchFamily="18" charset="0"/>
              </a:rPr>
              <a:t>Variables Affecting the Results from </a:t>
            </a:r>
            <a:r>
              <a:rPr lang="en-US" dirty="0" smtClean="0">
                <a:solidFill>
                  <a:srgbClr val="FF0000"/>
                </a:solidFill>
                <a:latin typeface="Times New Roman" pitchFamily="18" charset="0"/>
                <a:cs typeface="Times New Roman" pitchFamily="18" charset="0"/>
              </a:rPr>
              <a:t>ESDA</a:t>
            </a:r>
          </a:p>
          <a:p>
            <a:r>
              <a:rPr lang="en-US" dirty="0" smtClean="0">
                <a:latin typeface="Times New Roman" pitchFamily="18" charset="0"/>
                <a:cs typeface="Times New Roman" pitchFamily="18" charset="0"/>
              </a:rPr>
              <a:t>Example of Questioned Document</a:t>
            </a:r>
          </a:p>
          <a:p>
            <a:r>
              <a:rPr lang="en-US" dirty="0" smtClean="0">
                <a:latin typeface="Times New Roman" pitchFamily="18" charset="0"/>
                <a:cs typeface="Times New Roman" pitchFamily="18" charset="0"/>
              </a:rPr>
              <a:t>Appendix : Theoretical consideration</a:t>
            </a:r>
          </a:p>
          <a:p>
            <a:endParaRPr lang="en-US" dirty="0" smtClean="0"/>
          </a:p>
          <a:p>
            <a:endParaRPr lang="en-US" dirty="0" smtClean="0"/>
          </a:p>
          <a:p>
            <a:endParaRPr lang="en-US" dirty="0" smtClean="0"/>
          </a:p>
          <a:p>
            <a:endParaRPr lang="th-TH"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39552" y="476672"/>
            <a:ext cx="8258175" cy="5543550"/>
          </a:xfrm>
          <a:prstGeom prst="rect">
            <a:avLst/>
          </a:prstGeom>
          <a:noFill/>
          <a:ln w="9525">
            <a:noFill/>
            <a:miter lim="800000"/>
            <a:headEnd/>
            <a:tailEnd/>
          </a:ln>
        </p:spPr>
      </p:pic>
      <p:sp>
        <p:nvSpPr>
          <p:cNvPr id="3" name="Title 2"/>
          <p:cNvSpPr>
            <a:spLocks noGrp="1"/>
          </p:cNvSpPr>
          <p:nvPr>
            <p:ph type="title"/>
          </p:nvPr>
        </p:nvSpPr>
        <p:spPr>
          <a:xfrm>
            <a:off x="5183560" y="0"/>
            <a:ext cx="3960440" cy="504056"/>
          </a:xfrm>
          <a:noFill/>
          <a:ln w="28575">
            <a:solidFill>
              <a:schemeClr val="accent1"/>
            </a:solidFill>
          </a:ln>
        </p:spPr>
        <p:txBody>
          <a:bodyPr>
            <a:noAutofit/>
          </a:bodyPr>
          <a:lstStyle/>
          <a:p>
            <a:r>
              <a:rPr lang="en-US" sz="2000" b="1" dirty="0" smtClean="0">
                <a:solidFill>
                  <a:srgbClr val="FF0000"/>
                </a:solidFill>
                <a:latin typeface="Times New Roman" pitchFamily="18" charset="0"/>
                <a:cs typeface="Times New Roman" pitchFamily="18" charset="0"/>
              </a:rPr>
              <a:t>Interesting research on ESDA # 1</a:t>
            </a:r>
            <a:endParaRPr lang="th-TH" sz="2000" b="1" dirty="0">
              <a:solidFill>
                <a:srgbClr val="FF0000"/>
              </a:solidFill>
              <a:latin typeface="Times New Roman" pitchFamily="18" charset="0"/>
            </a:endParaRPr>
          </a:p>
        </p:txBody>
      </p:sp>
      <p:sp>
        <p:nvSpPr>
          <p:cNvPr id="2" name="Slide Number Placeholder 1"/>
          <p:cNvSpPr>
            <a:spLocks noGrp="1"/>
          </p:cNvSpPr>
          <p:nvPr>
            <p:ph type="sldNum" sz="quarter" idx="12"/>
          </p:nvPr>
        </p:nvSpPr>
        <p:spPr/>
        <p:txBody>
          <a:bodyPr/>
          <a:lstStyle/>
          <a:p>
            <a:fld id="{AF307010-93F1-4D7B-B49D-A47B6BF35E30}" type="slidenum">
              <a:rPr lang="en-US" smtClean="0"/>
              <a:pPr/>
              <a:t>20</a:t>
            </a:fld>
            <a:endParaRPr lang="th-TH"/>
          </a:p>
        </p:txBody>
      </p:sp>
      <p:sp>
        <p:nvSpPr>
          <p:cNvPr id="4" name="Content Placeholder 3"/>
          <p:cNvSpPr>
            <a:spLocks noGrp="1"/>
          </p:cNvSpPr>
          <p:nvPr>
            <p:ph sz="quarter" idx="1"/>
          </p:nvPr>
        </p:nvSpPr>
        <p:spPr/>
        <p:txBody>
          <a:bodyPr/>
          <a:lstStyle/>
          <a:p>
            <a:endParaRPr lang="th-TH"/>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0"/>
            <a:ext cx="8291264" cy="1143000"/>
          </a:xfrm>
        </p:spPr>
        <p:txBody>
          <a:bodyPr>
            <a:normAutofit fontScale="90000"/>
          </a:bodyPr>
          <a:lstStyle/>
          <a:p>
            <a:r>
              <a:rPr lang="en-US" b="1" dirty="0" smtClean="0">
                <a:latin typeface="Times New Roman" pitchFamily="18" charset="0"/>
                <a:cs typeface="Times New Roman" pitchFamily="18" charset="0"/>
              </a:rPr>
              <a:t>Variables affecting the results of </a:t>
            </a:r>
            <a:r>
              <a:rPr lang="en-US" b="1" dirty="0" smtClean="0">
                <a:solidFill>
                  <a:srgbClr val="FF0000"/>
                </a:solidFill>
                <a:latin typeface="Times New Roman" pitchFamily="18" charset="0"/>
                <a:cs typeface="Times New Roman" pitchFamily="18" charset="0"/>
              </a:rPr>
              <a:t>ESDA</a:t>
            </a:r>
            <a:endParaRPr lang="th-TH" b="1" dirty="0">
              <a:solidFill>
                <a:srgbClr val="FF0000"/>
              </a:solidFill>
              <a:latin typeface="Times New Roman" pitchFamily="18" charset="0"/>
            </a:endParaRPr>
          </a:p>
        </p:txBody>
      </p:sp>
      <p:sp>
        <p:nvSpPr>
          <p:cNvPr id="2" name="Slide Number Placeholder 1"/>
          <p:cNvSpPr>
            <a:spLocks noGrp="1"/>
          </p:cNvSpPr>
          <p:nvPr>
            <p:ph type="sldNum" sz="quarter" idx="12"/>
          </p:nvPr>
        </p:nvSpPr>
        <p:spPr/>
        <p:txBody>
          <a:bodyPr/>
          <a:lstStyle/>
          <a:p>
            <a:fld id="{AF307010-93F1-4D7B-B49D-A47B6BF35E30}" type="slidenum">
              <a:rPr lang="en-US" smtClean="0"/>
              <a:pPr/>
              <a:t>21</a:t>
            </a:fld>
            <a:endParaRPr lang="th-TH"/>
          </a:p>
        </p:txBody>
      </p:sp>
      <p:sp>
        <p:nvSpPr>
          <p:cNvPr id="4" name="Content Placeholder 3"/>
          <p:cNvSpPr>
            <a:spLocks noGrp="1"/>
          </p:cNvSpPr>
          <p:nvPr>
            <p:ph sz="quarter" idx="1"/>
          </p:nvPr>
        </p:nvSpPr>
        <p:spPr>
          <a:xfrm>
            <a:off x="0" y="1124744"/>
            <a:ext cx="8892480" cy="5544616"/>
          </a:xfrm>
        </p:spPr>
        <p:txBody>
          <a:bodyPr>
            <a:normAutofit lnSpcReduction="10000"/>
          </a:bodyPr>
          <a:lstStyle/>
          <a:p>
            <a:r>
              <a:rPr lang="en-US" sz="2800" b="1" dirty="0" smtClean="0">
                <a:solidFill>
                  <a:srgbClr val="FF0000"/>
                </a:solidFill>
                <a:latin typeface="Times New Roman" pitchFamily="18" charset="0"/>
                <a:cs typeface="Times New Roman" pitchFamily="18" charset="0"/>
              </a:rPr>
              <a:t>Paper types and quality </a:t>
            </a:r>
            <a:r>
              <a:rPr lang="en-US" sz="2800" dirty="0" smtClean="0">
                <a:latin typeface="Times New Roman" pitchFamily="18" charset="0"/>
                <a:cs typeface="Times New Roman" pitchFamily="18" charset="0"/>
              </a:rPr>
              <a:t>: poor results from shiny paper, thin newspaper and severely crumpled paper.</a:t>
            </a:r>
          </a:p>
          <a:p>
            <a:r>
              <a:rPr lang="en-US" sz="2800" b="1" dirty="0" smtClean="0">
                <a:solidFill>
                  <a:srgbClr val="FF0000"/>
                </a:solidFill>
                <a:latin typeface="Times New Roman" pitchFamily="18" charset="0"/>
                <a:cs typeface="Times New Roman" pitchFamily="18" charset="0"/>
              </a:rPr>
              <a:t>Writing instrument </a:t>
            </a:r>
            <a:r>
              <a:rPr lang="en-US" sz="2800" dirty="0" smtClean="0">
                <a:latin typeface="Times New Roman" pitchFamily="18" charset="0"/>
                <a:cs typeface="Times New Roman" pitchFamily="18" charset="0"/>
              </a:rPr>
              <a:t>: good results from ball point pens</a:t>
            </a:r>
          </a:p>
          <a:p>
            <a:r>
              <a:rPr lang="en-US" sz="2800" b="1" dirty="0" smtClean="0">
                <a:solidFill>
                  <a:srgbClr val="FF0000"/>
                </a:solidFill>
                <a:latin typeface="Times New Roman" pitchFamily="18" charset="0"/>
                <a:cs typeface="Times New Roman" pitchFamily="18" charset="0"/>
              </a:rPr>
              <a:t>Level of impression </a:t>
            </a:r>
            <a:r>
              <a:rPr lang="en-US" sz="2800" dirty="0" smtClean="0">
                <a:latin typeface="Times New Roman" pitchFamily="18" charset="0"/>
                <a:cs typeface="Times New Roman" pitchFamily="18" charset="0"/>
              </a:rPr>
              <a:t>: number of layers affecting the quality of the reproduction quality.</a:t>
            </a:r>
          </a:p>
          <a:p>
            <a:r>
              <a:rPr lang="en-US" sz="2800" b="1" dirty="0" smtClean="0">
                <a:solidFill>
                  <a:srgbClr val="FF0000"/>
                </a:solidFill>
                <a:latin typeface="Times New Roman" pitchFamily="18" charset="0"/>
                <a:cs typeface="Times New Roman" pitchFamily="18" charset="0"/>
              </a:rPr>
              <a:t>Humidity and temperature </a:t>
            </a:r>
            <a:r>
              <a:rPr lang="en-US" sz="2800" dirty="0" smtClean="0">
                <a:latin typeface="Times New Roman" pitchFamily="18" charset="0"/>
                <a:cs typeface="Times New Roman" pitchFamily="18" charset="0"/>
              </a:rPr>
              <a:t>: humidified documents recommended for better contrast.</a:t>
            </a:r>
          </a:p>
          <a:p>
            <a:r>
              <a:rPr lang="en-US" sz="2800" b="1" dirty="0" smtClean="0">
                <a:solidFill>
                  <a:srgbClr val="FF0000"/>
                </a:solidFill>
                <a:latin typeface="Times New Roman" pitchFamily="18" charset="0"/>
                <a:cs typeface="Times New Roman" pitchFamily="18" charset="0"/>
              </a:rPr>
              <a:t>Development method </a:t>
            </a:r>
            <a:r>
              <a:rPr lang="en-US" sz="2800" dirty="0" smtClean="0">
                <a:latin typeface="Times New Roman" pitchFamily="18" charset="0"/>
                <a:cs typeface="Times New Roman" pitchFamily="18" charset="0"/>
              </a:rPr>
              <a:t>:  cascade development method is better for weaker indentations.</a:t>
            </a:r>
          </a:p>
          <a:p>
            <a:r>
              <a:rPr lang="en-US" sz="2800" b="1" dirty="0" smtClean="0">
                <a:solidFill>
                  <a:srgbClr val="FF0000"/>
                </a:solidFill>
                <a:latin typeface="Times New Roman" pitchFamily="18" charset="0"/>
                <a:cs typeface="Times New Roman" pitchFamily="18" charset="0"/>
              </a:rPr>
              <a:t>Flexibility of the polymer films </a:t>
            </a:r>
            <a:r>
              <a:rPr lang="en-US" sz="2800" dirty="0" smtClean="0">
                <a:latin typeface="Times New Roman" pitchFamily="18" charset="0"/>
                <a:cs typeface="Times New Roman" pitchFamily="18" charset="0"/>
              </a:rPr>
              <a:t>: poor elastic films may not follow the relatively deep grooves of some indented writing.</a:t>
            </a:r>
            <a:endParaRPr lang="th-TH" sz="2800" dirty="0" smtClean="0">
              <a:latin typeface="Times New Roman" pitchFamily="18" charset="0"/>
            </a:endParaRPr>
          </a:p>
          <a:p>
            <a:endParaRPr lang="th-TH" sz="2800" dirty="0">
              <a:latin typeface="Times New Roman" pitchFamily="18" charset="0"/>
            </a:endParaRPr>
          </a:p>
        </p:txBody>
      </p:sp>
      <p:sp>
        <p:nvSpPr>
          <p:cNvPr id="5" name="Title 2"/>
          <p:cNvSpPr txBox="1">
            <a:spLocks/>
          </p:cNvSpPr>
          <p:nvPr/>
        </p:nvSpPr>
        <p:spPr>
          <a:xfrm>
            <a:off x="5183560" y="0"/>
            <a:ext cx="3960440" cy="504056"/>
          </a:xfrm>
          <a:prstGeom prst="rect">
            <a:avLst/>
          </a:prstGeom>
          <a:noFill/>
          <a:ln w="28575">
            <a:solidFill>
              <a:schemeClr val="accent1"/>
            </a:solidFill>
          </a:ln>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smtClean="0">
                <a:ln>
                  <a:noFill/>
                </a:ln>
                <a:solidFill>
                  <a:srgbClr val="FF0000"/>
                </a:solidFill>
                <a:effectLst/>
                <a:uLnTx/>
                <a:uFillTx/>
                <a:latin typeface="Times New Roman" pitchFamily="18" charset="0"/>
                <a:ea typeface="+mj-ea"/>
                <a:cs typeface="Times New Roman" pitchFamily="18" charset="0"/>
              </a:rPr>
              <a:t>Interesting research on ESDA # 1</a:t>
            </a:r>
            <a:endParaRPr kumimoji="0" lang="th-TH" sz="2000" b="1" i="0" u="none" strike="noStrike" kern="1200" cap="none" spc="0" normalizeH="0" baseline="0" noProof="0" dirty="0">
              <a:ln>
                <a:noFill/>
              </a:ln>
              <a:solidFill>
                <a:srgbClr val="FF0000"/>
              </a:solidFill>
              <a:effectLst/>
              <a:uLnTx/>
              <a:uFillTx/>
              <a:latin typeface="Times New Roman" pitchFamily="18" charset="0"/>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147248" cy="1143000"/>
          </a:xfrm>
        </p:spPr>
        <p:txBody>
          <a:bodyPr>
            <a:normAutofit/>
          </a:bodyPr>
          <a:lstStyle/>
          <a:p>
            <a:r>
              <a:rPr lang="en-US" b="1" dirty="0" smtClean="0">
                <a:latin typeface="Times New Roman" pitchFamily="18" charset="0"/>
              </a:rPr>
              <a:t>Use caution when operating ESDA</a:t>
            </a:r>
            <a:endParaRPr lang="th-TH" b="1" dirty="0">
              <a:latin typeface="Times New Roman" pitchFamily="18" charset="0"/>
            </a:endParaRPr>
          </a:p>
        </p:txBody>
      </p:sp>
      <p:sp>
        <p:nvSpPr>
          <p:cNvPr id="3" name="Slide Number Placeholder 2"/>
          <p:cNvSpPr>
            <a:spLocks noGrp="1"/>
          </p:cNvSpPr>
          <p:nvPr>
            <p:ph type="sldNum" sz="quarter" idx="12"/>
          </p:nvPr>
        </p:nvSpPr>
        <p:spPr/>
        <p:txBody>
          <a:bodyPr/>
          <a:lstStyle/>
          <a:p>
            <a:fld id="{06D25531-24D6-42DB-82D9-512B2C14348B}" type="slidenum">
              <a:rPr lang="en-US" smtClean="0"/>
              <a:pPr/>
              <a:t>22</a:t>
            </a:fld>
            <a:endParaRPr lang="th-TH"/>
          </a:p>
        </p:txBody>
      </p:sp>
      <p:sp>
        <p:nvSpPr>
          <p:cNvPr id="4" name="Content Placeholder 3"/>
          <p:cNvSpPr>
            <a:spLocks noGrp="1"/>
          </p:cNvSpPr>
          <p:nvPr>
            <p:ph sz="quarter" idx="1"/>
          </p:nvPr>
        </p:nvSpPr>
        <p:spPr/>
        <p:txBody>
          <a:bodyPr>
            <a:normAutofit/>
          </a:bodyPr>
          <a:lstStyle/>
          <a:p>
            <a:pPr>
              <a:buNone/>
            </a:pPr>
            <a:r>
              <a:rPr lang="en-US" sz="2800" dirty="0" smtClean="0">
                <a:latin typeface="Times New Roman" pitchFamily="18" charset="0"/>
              </a:rPr>
              <a:t>The examiner using ESDA should exercise caution since</a:t>
            </a:r>
          </a:p>
          <a:p>
            <a:r>
              <a:rPr lang="en-US" sz="2800" dirty="0" smtClean="0">
                <a:latin typeface="Times New Roman" pitchFamily="18" charset="0"/>
              </a:rPr>
              <a:t>extreme voltages are part of the application (</a:t>
            </a:r>
            <a:r>
              <a:rPr lang="en-US" sz="2800" dirty="0" smtClean="0">
                <a:latin typeface="Times New Roman" pitchFamily="18" charset="0"/>
                <a:sym typeface="Symbol"/>
              </a:rPr>
              <a:t> 8kV</a:t>
            </a:r>
            <a:r>
              <a:rPr lang="en-US" sz="2800" dirty="0" smtClean="0">
                <a:latin typeface="Times New Roman" pitchFamily="18" charset="0"/>
              </a:rPr>
              <a:t>) and</a:t>
            </a:r>
          </a:p>
          <a:p>
            <a:r>
              <a:rPr lang="en-US" sz="2800" dirty="0" smtClean="0">
                <a:latin typeface="Times New Roman" pitchFamily="18" charset="0"/>
              </a:rPr>
              <a:t>the quantities of </a:t>
            </a:r>
            <a:r>
              <a:rPr lang="en-US" sz="2800" dirty="0" err="1" smtClean="0">
                <a:latin typeface="Times New Roman" pitchFamily="18" charset="0"/>
              </a:rPr>
              <a:t>ozones</a:t>
            </a:r>
            <a:r>
              <a:rPr lang="en-US" sz="2800" dirty="0" smtClean="0">
                <a:latin typeface="Times New Roman" pitchFamily="18" charset="0"/>
              </a:rPr>
              <a:t> produced by the wand are far in excess of the safe exposure rates which should be considered a health hazard.</a:t>
            </a:r>
            <a:endParaRPr lang="th-TH" sz="2800" dirty="0">
              <a:latin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Summary</a:t>
            </a:r>
            <a:endParaRPr lang="th-TH" b="1" dirty="0">
              <a:latin typeface="Times New Roman" pitchFamily="18" charset="0"/>
            </a:endParaRPr>
          </a:p>
        </p:txBody>
      </p:sp>
      <p:sp>
        <p:nvSpPr>
          <p:cNvPr id="4" name="Slide Number Placeholder 3"/>
          <p:cNvSpPr>
            <a:spLocks noGrp="1"/>
          </p:cNvSpPr>
          <p:nvPr>
            <p:ph type="sldNum" sz="quarter" idx="12"/>
          </p:nvPr>
        </p:nvSpPr>
        <p:spPr/>
        <p:txBody>
          <a:bodyPr/>
          <a:lstStyle/>
          <a:p>
            <a:fld id="{06D25531-24D6-42DB-82D9-512B2C14348B}" type="slidenum">
              <a:rPr lang="en-US" smtClean="0"/>
              <a:pPr/>
              <a:t>23</a:t>
            </a:fld>
            <a:endParaRPr lang="th-TH"/>
          </a:p>
        </p:txBody>
      </p:sp>
      <p:sp>
        <p:nvSpPr>
          <p:cNvPr id="3" name="Content Placeholder 2"/>
          <p:cNvSpPr>
            <a:spLocks noGrp="1"/>
          </p:cNvSpPr>
          <p:nvPr>
            <p:ph sz="quarter" idx="1"/>
          </p:nvPr>
        </p:nvSpPr>
        <p:spPr>
          <a:xfrm>
            <a:off x="457200" y="1600200"/>
            <a:ext cx="8507288" cy="4525963"/>
          </a:xfrm>
        </p:spPr>
        <p:txBody>
          <a:bodyPr/>
          <a:lstStyle/>
          <a:p>
            <a:r>
              <a:rPr lang="en-US" dirty="0" smtClean="0">
                <a:latin typeface="Times New Roman" pitchFamily="18" charset="0"/>
                <a:cs typeface="Times New Roman" pitchFamily="18" charset="0"/>
              </a:rPr>
              <a:t>The electrostatic detection apparatus (ESDA) is a technique most commonly used for the visualization of indented impression on questions documents.</a:t>
            </a:r>
          </a:p>
          <a:p>
            <a:r>
              <a:rPr lang="en-US" dirty="0" smtClean="0">
                <a:latin typeface="Times New Roman" pitchFamily="18" charset="0"/>
                <a:cs typeface="Times New Roman" pitchFamily="18" charset="0"/>
              </a:rPr>
              <a:t>The function of ESDA is based on the change in the dielectric properties of the paper due to some form of microscopic damaged sustained by the paper fibers during the formation of indented writing.</a:t>
            </a:r>
            <a:endParaRPr lang="th-TH" dirty="0">
              <a:latin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References</a:t>
            </a:r>
            <a:endParaRPr lang="th-TH" b="1" dirty="0">
              <a:latin typeface="Times New Roman" pitchFamily="18" charset="0"/>
            </a:endParaRPr>
          </a:p>
        </p:txBody>
      </p:sp>
      <p:sp>
        <p:nvSpPr>
          <p:cNvPr id="4" name="Slide Number Placeholder 3"/>
          <p:cNvSpPr>
            <a:spLocks noGrp="1"/>
          </p:cNvSpPr>
          <p:nvPr>
            <p:ph type="sldNum" sz="quarter" idx="12"/>
          </p:nvPr>
        </p:nvSpPr>
        <p:spPr/>
        <p:txBody>
          <a:bodyPr/>
          <a:lstStyle/>
          <a:p>
            <a:fld id="{06D25531-24D6-42DB-82D9-512B2C14348B}" type="slidenum">
              <a:rPr lang="en-US" smtClean="0"/>
              <a:pPr/>
              <a:t>24</a:t>
            </a:fld>
            <a:endParaRPr lang="th-TH"/>
          </a:p>
        </p:txBody>
      </p:sp>
      <p:sp>
        <p:nvSpPr>
          <p:cNvPr id="3" name="Content Placeholder 2"/>
          <p:cNvSpPr>
            <a:spLocks noGrp="1"/>
          </p:cNvSpPr>
          <p:nvPr>
            <p:ph sz="quarter" idx="1"/>
          </p:nvPr>
        </p:nvSpPr>
        <p:spPr>
          <a:xfrm>
            <a:off x="467544" y="1340768"/>
            <a:ext cx="8229600" cy="4525963"/>
          </a:xfrm>
        </p:spPr>
        <p:txBody>
          <a:bodyPr>
            <a:normAutofit fontScale="92500"/>
          </a:bodyPr>
          <a:lstStyle/>
          <a:p>
            <a:pPr marL="514350" indent="-514350">
              <a:buAutoNum type="arabicPeriod"/>
            </a:pPr>
            <a:r>
              <a:rPr lang="en-US" sz="2400" dirty="0" smtClean="0">
                <a:latin typeface="Times New Roman" pitchFamily="18" charset="0"/>
                <a:cs typeface="Times New Roman" pitchFamily="18" charset="0"/>
              </a:rPr>
              <a:t>D J Foster and D J </a:t>
            </a:r>
            <a:r>
              <a:rPr lang="en-US" sz="2400" dirty="0" err="1" smtClean="0">
                <a:latin typeface="Times New Roman" pitchFamily="18" charset="0"/>
                <a:cs typeface="Times New Roman" pitchFamily="18" charset="0"/>
              </a:rPr>
              <a:t>Morantz</a:t>
            </a:r>
            <a:r>
              <a:rPr lang="en-US" sz="2400" dirty="0" smtClean="0">
                <a:latin typeface="Times New Roman" pitchFamily="18" charset="0"/>
                <a:cs typeface="Times New Roman" pitchFamily="18" charset="0"/>
              </a:rPr>
              <a:t>, “An Electrostatic Imaging Technique For The Detection Of Indented Impressions In Documents”, Forensic Science International, 13, 51-54 (1979).</a:t>
            </a:r>
          </a:p>
          <a:p>
            <a:pPr marL="514350" indent="-514350">
              <a:buAutoNum type="arabicPeriod"/>
            </a:pPr>
            <a:r>
              <a:rPr lang="en-US" sz="2400" dirty="0" smtClean="0">
                <a:latin typeface="Times New Roman" pitchFamily="18" charset="0"/>
                <a:cs typeface="Times New Roman" pitchFamily="18" charset="0"/>
              </a:rPr>
              <a:t>D M Ellen, D J Foster and D J </a:t>
            </a:r>
            <a:r>
              <a:rPr lang="en-US" sz="2400" dirty="0" err="1" smtClean="0">
                <a:latin typeface="Times New Roman" pitchFamily="18" charset="0"/>
                <a:cs typeface="Times New Roman" pitchFamily="18" charset="0"/>
              </a:rPr>
              <a:t>Morantz</a:t>
            </a:r>
            <a:r>
              <a:rPr lang="en-US" sz="2400" dirty="0" smtClean="0">
                <a:latin typeface="Times New Roman" pitchFamily="18" charset="0"/>
                <a:cs typeface="Times New Roman" pitchFamily="18" charset="0"/>
              </a:rPr>
              <a:t>, “The Use Of Electrostatic Imaging in the Detection Of Indented Impressions”, Forensic Science International, 15, 53-60 (1980). </a:t>
            </a:r>
          </a:p>
          <a:p>
            <a:pPr marL="514350" indent="-514350">
              <a:buAutoNum type="arabicPeriod"/>
            </a:pPr>
            <a:r>
              <a:rPr lang="en-US" sz="2400" dirty="0" smtClean="0">
                <a:latin typeface="Times New Roman" pitchFamily="18" charset="0"/>
                <a:cs typeface="Times New Roman" pitchFamily="18" charset="0"/>
              </a:rPr>
              <a:t>P E </a:t>
            </a:r>
            <a:r>
              <a:rPr lang="en-US" sz="2400" dirty="0" err="1" smtClean="0">
                <a:latin typeface="Times New Roman" pitchFamily="18" charset="0"/>
                <a:cs typeface="Times New Roman" pitchFamily="18" charset="0"/>
              </a:rPr>
              <a:t>Baier</a:t>
            </a:r>
            <a:r>
              <a:rPr lang="en-US" sz="2400" dirty="0" smtClean="0">
                <a:latin typeface="Times New Roman" pitchFamily="18" charset="0"/>
                <a:cs typeface="Times New Roman" pitchFamily="18" charset="0"/>
              </a:rPr>
              <a:t>, “Application of experimental variables to the use of the electrostatic detection apparatus”, Journal of Forensic sciences, 28, 901-910 (1983).</a:t>
            </a:r>
          </a:p>
          <a:p>
            <a:pPr marL="514350" indent="-514350">
              <a:buAutoNum type="arabicPeriod"/>
            </a:pPr>
            <a:r>
              <a:rPr lang="en-US" sz="2400" dirty="0" smtClean="0">
                <a:latin typeface="Times New Roman" pitchFamily="18" charset="0"/>
                <a:cs typeface="Times New Roman" pitchFamily="18" charset="0"/>
              </a:rPr>
              <a:t>N </a:t>
            </a:r>
            <a:r>
              <a:rPr lang="en-US" sz="2400" dirty="0" err="1" smtClean="0">
                <a:latin typeface="Times New Roman" pitchFamily="18" charset="0"/>
                <a:cs typeface="Times New Roman" pitchFamily="18" charset="0"/>
              </a:rPr>
              <a:t>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Daeid</a:t>
            </a:r>
            <a:r>
              <a:rPr lang="en-US" sz="2400" dirty="0" smtClean="0">
                <a:latin typeface="Times New Roman" pitchFamily="18" charset="0"/>
                <a:cs typeface="Times New Roman" pitchFamily="18" charset="0"/>
              </a:rPr>
              <a:t>, K Hayes and M Allen, “Investigations Into Factors Affecting the  cascade developer used in ESDA- A review”, Forensic Science International, 181, 1-9 (2008).</a:t>
            </a:r>
            <a:endParaRPr lang="th-TH" sz="2400" dirty="0">
              <a:latin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08112" y="197768"/>
            <a:ext cx="8748464" cy="1143000"/>
          </a:xfrm>
        </p:spPr>
        <p:txBody>
          <a:bodyPr>
            <a:normAutofit fontScale="90000"/>
          </a:bodyPr>
          <a:lstStyle/>
          <a:p>
            <a:r>
              <a:rPr lang="en-US" b="1" dirty="0" smtClean="0">
                <a:latin typeface="Times New Roman" pitchFamily="18" charset="0"/>
              </a:rPr>
              <a:t>Appendix : Thickness variation theory</a:t>
            </a:r>
            <a:br>
              <a:rPr lang="en-US" b="1" dirty="0" smtClean="0">
                <a:latin typeface="Times New Roman" pitchFamily="18" charset="0"/>
              </a:rPr>
            </a:br>
            <a:r>
              <a:rPr lang="en-US" b="1" dirty="0" smtClean="0">
                <a:latin typeface="Times New Roman" pitchFamily="18" charset="0"/>
              </a:rPr>
              <a:t>Theoretical Explanation (1)</a:t>
            </a:r>
            <a:endParaRPr lang="th-TH" b="1" dirty="0">
              <a:latin typeface="Times New Roman" pitchFamily="18" charset="0"/>
            </a:endParaRPr>
          </a:p>
        </p:txBody>
      </p:sp>
      <p:sp>
        <p:nvSpPr>
          <p:cNvPr id="4" name="Slide Number Placeholder 5"/>
          <p:cNvSpPr>
            <a:spLocks noGrp="1"/>
          </p:cNvSpPr>
          <p:nvPr>
            <p:ph type="sldNum" sz="quarter" idx="12"/>
          </p:nvPr>
        </p:nvSpPr>
        <p:spPr/>
        <p:txBody>
          <a:bodyPr/>
          <a:lstStyle/>
          <a:p>
            <a:fld id="{D440CBEC-622E-46C7-A244-D2FF2816E1CE}" type="slidenum">
              <a:rPr lang="en-US"/>
              <a:pPr/>
              <a:t>25</a:t>
            </a:fld>
            <a:endParaRPr lang="th-TH"/>
          </a:p>
        </p:txBody>
      </p:sp>
      <p:sp>
        <p:nvSpPr>
          <p:cNvPr id="16387" name="Rectangle 3"/>
          <p:cNvSpPr>
            <a:spLocks noGrp="1" noChangeArrowheads="1"/>
          </p:cNvSpPr>
          <p:nvPr>
            <p:ph sz="quarter" idx="1"/>
          </p:nvPr>
        </p:nvSpPr>
        <p:spPr>
          <a:xfrm>
            <a:off x="467544" y="1340768"/>
            <a:ext cx="8229600" cy="4525963"/>
          </a:xfrm>
        </p:spPr>
        <p:txBody>
          <a:bodyPr>
            <a:normAutofit lnSpcReduction="10000"/>
          </a:bodyPr>
          <a:lstStyle/>
          <a:p>
            <a:pPr>
              <a:lnSpc>
                <a:spcPct val="90000"/>
              </a:lnSpc>
              <a:buFontTx/>
              <a:buNone/>
            </a:pPr>
            <a:r>
              <a:rPr lang="en-US" sz="2800" b="1" dirty="0">
                <a:latin typeface="Times New Roman" pitchFamily="18" charset="0"/>
              </a:rPr>
              <a:t>Preliminary consideration</a:t>
            </a:r>
          </a:p>
          <a:p>
            <a:pPr>
              <a:lnSpc>
                <a:spcPct val="90000"/>
              </a:lnSpc>
              <a:buFontTx/>
              <a:buNone/>
            </a:pPr>
            <a:endParaRPr lang="en-US" sz="2800" dirty="0">
              <a:latin typeface="Times New Roman" pitchFamily="18" charset="0"/>
            </a:endParaRPr>
          </a:p>
          <a:p>
            <a:pPr>
              <a:lnSpc>
                <a:spcPct val="90000"/>
              </a:lnSpc>
            </a:pPr>
            <a:r>
              <a:rPr lang="en-US" sz="2800" dirty="0">
                <a:latin typeface="Times New Roman" pitchFamily="18" charset="0"/>
              </a:rPr>
              <a:t>The indented writing is visualized as the change in the dielectric properties of the paper due to some form of microscopic damage sustained by the paper </a:t>
            </a:r>
            <a:r>
              <a:rPr lang="en-US" sz="2800" dirty="0" smtClean="0">
                <a:latin typeface="Times New Roman" pitchFamily="18" charset="0"/>
              </a:rPr>
              <a:t>fibers; i.e. indented impressions. </a:t>
            </a:r>
            <a:endParaRPr lang="th-TH" sz="2800" dirty="0">
              <a:latin typeface="Times New Roman" pitchFamily="18" charset="0"/>
            </a:endParaRPr>
          </a:p>
          <a:p>
            <a:pPr>
              <a:lnSpc>
                <a:spcPct val="90000"/>
              </a:lnSpc>
            </a:pPr>
            <a:r>
              <a:rPr lang="en-US" sz="2800" dirty="0">
                <a:latin typeface="Times New Roman" pitchFamily="18" charset="0"/>
              </a:rPr>
              <a:t>The potential difference on the  surface of the imaging film is created by the application of the electric charge through the corona wire.</a:t>
            </a:r>
          </a:p>
          <a:p>
            <a:pPr>
              <a:lnSpc>
                <a:spcPct val="90000"/>
              </a:lnSpc>
            </a:pPr>
            <a:r>
              <a:rPr lang="en-US" sz="2800" dirty="0">
                <a:latin typeface="Times New Roman" pitchFamily="18" charset="0"/>
              </a:rPr>
              <a:t>The metal plate and film constitute a capacitor and the paper document is considered as an insulator (or dielectric) between the two. </a:t>
            </a:r>
            <a:endParaRPr lang="th-TH" sz="2800" dirty="0">
              <a:latin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3528" y="0"/>
            <a:ext cx="8373616" cy="1143000"/>
          </a:xfrm>
        </p:spPr>
        <p:txBody>
          <a:bodyPr/>
          <a:lstStyle/>
          <a:p>
            <a:r>
              <a:rPr lang="en-US" b="1" dirty="0" smtClean="0">
                <a:latin typeface="Times New Roman" pitchFamily="18" charset="0"/>
              </a:rPr>
              <a:t>Theoretical Explanation (2)</a:t>
            </a:r>
            <a:endParaRPr lang="th-TH" b="1" dirty="0">
              <a:latin typeface="Times New Roman" pitchFamily="18" charset="0"/>
            </a:endParaRPr>
          </a:p>
        </p:txBody>
      </p:sp>
      <p:sp>
        <p:nvSpPr>
          <p:cNvPr id="4" name="Slide Number Placeholder 5"/>
          <p:cNvSpPr>
            <a:spLocks noGrp="1"/>
          </p:cNvSpPr>
          <p:nvPr>
            <p:ph type="sldNum" sz="quarter" idx="12"/>
          </p:nvPr>
        </p:nvSpPr>
        <p:spPr/>
        <p:txBody>
          <a:bodyPr/>
          <a:lstStyle/>
          <a:p>
            <a:fld id="{47C5B55E-9B06-4B60-82FE-29651F4B1039}" type="slidenum">
              <a:rPr lang="en-US"/>
              <a:pPr/>
              <a:t>26</a:t>
            </a:fld>
            <a:endParaRPr lang="th-TH"/>
          </a:p>
        </p:txBody>
      </p:sp>
      <p:sp>
        <p:nvSpPr>
          <p:cNvPr id="18436" name="Rectangle 4"/>
          <p:cNvSpPr>
            <a:spLocks noGrp="1" noChangeArrowheads="1"/>
          </p:cNvSpPr>
          <p:nvPr>
            <p:ph sz="quarter" idx="1"/>
          </p:nvPr>
        </p:nvSpPr>
        <p:spPr>
          <a:xfrm>
            <a:off x="313506" y="1196752"/>
            <a:ext cx="8830494" cy="5184775"/>
          </a:xfrm>
        </p:spPr>
        <p:txBody>
          <a:bodyPr>
            <a:normAutofit lnSpcReduction="10000"/>
          </a:bodyPr>
          <a:lstStyle/>
          <a:p>
            <a:pPr>
              <a:lnSpc>
                <a:spcPct val="80000"/>
              </a:lnSpc>
              <a:buFontTx/>
              <a:buNone/>
            </a:pPr>
            <a:r>
              <a:rPr lang="en-US" sz="2800" b="1" dirty="0" smtClean="0">
                <a:latin typeface="Times New Roman" pitchFamily="18" charset="0"/>
              </a:rPr>
              <a:t>Mechanisms</a:t>
            </a:r>
            <a:endParaRPr lang="en-US" sz="2800" b="1" dirty="0">
              <a:latin typeface="Times New Roman" pitchFamily="18" charset="0"/>
            </a:endParaRPr>
          </a:p>
          <a:p>
            <a:pPr>
              <a:lnSpc>
                <a:spcPct val="80000"/>
              </a:lnSpc>
              <a:buFontTx/>
              <a:buNone/>
            </a:pPr>
            <a:endParaRPr lang="en-US" sz="1800" b="1" dirty="0">
              <a:latin typeface="Times New Roman" pitchFamily="18" charset="0"/>
            </a:endParaRPr>
          </a:p>
          <a:p>
            <a:pPr>
              <a:lnSpc>
                <a:spcPct val="80000"/>
              </a:lnSpc>
            </a:pPr>
            <a:r>
              <a:rPr lang="en-US" sz="2800" dirty="0">
                <a:latin typeface="Times New Roman" pitchFamily="18" charset="0"/>
              </a:rPr>
              <a:t>The capacitive arrangement </a:t>
            </a:r>
            <a:r>
              <a:rPr lang="th-TH" sz="2800" dirty="0">
                <a:latin typeface="Times New Roman" pitchFamily="18" charset="0"/>
              </a:rPr>
              <a:t> </a:t>
            </a:r>
            <a:r>
              <a:rPr lang="en-US" sz="2800" dirty="0">
                <a:latin typeface="Times New Roman" pitchFamily="18" charset="0"/>
              </a:rPr>
              <a:t>is  a key to describe the electrostatic phenomenon.</a:t>
            </a:r>
          </a:p>
          <a:p>
            <a:pPr>
              <a:lnSpc>
                <a:spcPct val="80000"/>
              </a:lnSpc>
            </a:pPr>
            <a:r>
              <a:rPr lang="en-US" sz="2800" dirty="0">
                <a:latin typeface="Times New Roman" pitchFamily="18" charset="0"/>
              </a:rPr>
              <a:t>At the place where the thickness of the paper decreases (the point of indentation), the dielectric constant of the paper</a:t>
            </a:r>
            <a:r>
              <a:rPr lang="th-TH" sz="2800" dirty="0">
                <a:latin typeface="Times New Roman" pitchFamily="18" charset="0"/>
              </a:rPr>
              <a:t> </a:t>
            </a:r>
            <a:r>
              <a:rPr lang="en-US" sz="2800" dirty="0">
                <a:latin typeface="Times New Roman" pitchFamily="18" charset="0"/>
              </a:rPr>
              <a:t>increases and results in a decrease of the surface potential.</a:t>
            </a:r>
          </a:p>
          <a:p>
            <a:pPr>
              <a:lnSpc>
                <a:spcPct val="80000"/>
              </a:lnSpc>
            </a:pPr>
            <a:r>
              <a:rPr lang="en-US" sz="2800" dirty="0">
                <a:latin typeface="Times New Roman" pitchFamily="18" charset="0"/>
              </a:rPr>
              <a:t>This leads to a difference in potential across the paper.</a:t>
            </a:r>
          </a:p>
          <a:p>
            <a:pPr>
              <a:lnSpc>
                <a:spcPct val="80000"/>
              </a:lnSpc>
            </a:pPr>
            <a:r>
              <a:rPr lang="en-US" sz="2800" dirty="0">
                <a:latin typeface="Times New Roman" pitchFamily="18" charset="0"/>
              </a:rPr>
              <a:t>The negatively charged </a:t>
            </a:r>
            <a:r>
              <a:rPr lang="en-US" sz="2800" dirty="0" smtClean="0">
                <a:latin typeface="Times New Roman" pitchFamily="18" charset="0"/>
              </a:rPr>
              <a:t>toners, being repelled from the high negatively charged background, adhere </a:t>
            </a:r>
            <a:r>
              <a:rPr lang="en-US" sz="2800" dirty="0">
                <a:latin typeface="Times New Roman" pitchFamily="18" charset="0"/>
              </a:rPr>
              <a:t>preferentially to those </a:t>
            </a:r>
            <a:r>
              <a:rPr lang="en-US" sz="2800" dirty="0" smtClean="0">
                <a:latin typeface="Times New Roman" pitchFamily="18" charset="0"/>
              </a:rPr>
              <a:t>lower potential areas </a:t>
            </a:r>
            <a:r>
              <a:rPr lang="en-US" sz="2800" dirty="0">
                <a:latin typeface="Times New Roman" pitchFamily="18" charset="0"/>
              </a:rPr>
              <a:t>which corresponds to the indented writing.</a:t>
            </a:r>
          </a:p>
          <a:p>
            <a:pPr>
              <a:lnSpc>
                <a:spcPct val="80000"/>
              </a:lnSpc>
            </a:pPr>
            <a:r>
              <a:rPr lang="en-US" sz="2800" dirty="0">
                <a:latin typeface="Times New Roman" pitchFamily="18" charset="0"/>
              </a:rPr>
              <a:t>This is assumed that the impressions could be developed because of a reduction in the thickness of the paper.</a:t>
            </a:r>
            <a:endParaRPr lang="th-TH" sz="2800" dirty="0">
              <a:latin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en-US" sz="4400" b="1" dirty="0">
                <a:latin typeface="Times New Roman" pitchFamily="18" charset="0"/>
              </a:rPr>
              <a:t>Indented </a:t>
            </a:r>
            <a:r>
              <a:rPr lang="en-US" sz="4400" b="1" dirty="0" smtClean="0">
                <a:latin typeface="Times New Roman" pitchFamily="18" charset="0"/>
              </a:rPr>
              <a:t>Writing : The Origin</a:t>
            </a:r>
            <a:endParaRPr lang="th-TH" sz="4400" b="1" dirty="0">
              <a:latin typeface="Times New Roman" pitchFamily="18" charset="0"/>
            </a:endParaRPr>
          </a:p>
        </p:txBody>
      </p:sp>
      <p:sp>
        <p:nvSpPr>
          <p:cNvPr id="4" name="Slide Number Placeholder 5"/>
          <p:cNvSpPr>
            <a:spLocks noGrp="1"/>
          </p:cNvSpPr>
          <p:nvPr>
            <p:ph type="sldNum" sz="quarter" idx="12"/>
          </p:nvPr>
        </p:nvSpPr>
        <p:spPr/>
        <p:txBody>
          <a:bodyPr/>
          <a:lstStyle/>
          <a:p>
            <a:fld id="{97035713-BA5A-441D-8A1E-1FBD535ABA60}" type="slidenum">
              <a:rPr lang="en-US"/>
              <a:pPr/>
              <a:t>3</a:t>
            </a:fld>
            <a:endParaRPr lang="th-TH" dirty="0"/>
          </a:p>
        </p:txBody>
      </p:sp>
      <p:sp>
        <p:nvSpPr>
          <p:cNvPr id="6147" name="Rectangle 3"/>
          <p:cNvSpPr>
            <a:spLocks noGrp="1" noChangeArrowheads="1"/>
          </p:cNvSpPr>
          <p:nvPr>
            <p:ph sz="quarter" idx="1"/>
          </p:nvPr>
        </p:nvSpPr>
        <p:spPr>
          <a:xfrm>
            <a:off x="5111427" y="1844824"/>
            <a:ext cx="4032573" cy="4525963"/>
          </a:xfrm>
        </p:spPr>
        <p:txBody>
          <a:bodyPr/>
          <a:lstStyle/>
          <a:p>
            <a:pPr>
              <a:lnSpc>
                <a:spcPct val="90000"/>
              </a:lnSpc>
            </a:pPr>
            <a:r>
              <a:rPr lang="en-US" dirty="0">
                <a:latin typeface="Times New Roman" pitchFamily="18" charset="0"/>
              </a:rPr>
              <a:t>If a document is written while resting atop other papers, impressions of the writing will be transferred to the underlying sheets</a:t>
            </a:r>
            <a:r>
              <a:rPr lang="th-TH" dirty="0">
                <a:latin typeface="Times New Roman" pitchFamily="18" charset="0"/>
              </a:rPr>
              <a:t>.</a:t>
            </a:r>
          </a:p>
          <a:p>
            <a:pPr>
              <a:lnSpc>
                <a:spcPct val="90000"/>
              </a:lnSpc>
              <a:buFontTx/>
              <a:buNone/>
            </a:pPr>
            <a:endParaRPr lang="th-TH" dirty="0"/>
          </a:p>
          <a:p>
            <a:pPr>
              <a:lnSpc>
                <a:spcPct val="90000"/>
              </a:lnSpc>
              <a:buNone/>
            </a:pPr>
            <a:r>
              <a:rPr lang="th-TH" dirty="0">
                <a:latin typeface="Times New Roman" pitchFamily="18" charset="0"/>
              </a:rPr>
              <a:t> </a:t>
            </a:r>
            <a:r>
              <a:rPr lang="th-TH" dirty="0"/>
              <a:t> </a:t>
            </a:r>
            <a:endParaRPr lang="en-US" dirty="0"/>
          </a:p>
          <a:p>
            <a:pPr>
              <a:lnSpc>
                <a:spcPct val="90000"/>
              </a:lnSpc>
            </a:pPr>
            <a:endParaRPr lang="th-TH" dirty="0"/>
          </a:p>
        </p:txBody>
      </p:sp>
      <p:pic>
        <p:nvPicPr>
          <p:cNvPr id="1026" name="Picture 2"/>
          <p:cNvPicPr>
            <a:picLocks noChangeAspect="1" noChangeArrowheads="1"/>
          </p:cNvPicPr>
          <p:nvPr/>
        </p:nvPicPr>
        <p:blipFill>
          <a:blip r:embed="rId3" cstate="print"/>
          <a:srcRect/>
          <a:stretch>
            <a:fillRect/>
          </a:stretch>
        </p:blipFill>
        <p:spPr bwMode="auto">
          <a:xfrm>
            <a:off x="755576" y="1772816"/>
            <a:ext cx="4128219" cy="3528392"/>
          </a:xfrm>
          <a:prstGeom prst="rect">
            <a:avLst/>
          </a:prstGeom>
          <a:noFill/>
          <a:ln w="9525">
            <a:noFill/>
            <a:miter lim="800000"/>
            <a:headEnd/>
            <a:tailEnd/>
          </a:ln>
        </p:spPr>
      </p:pic>
      <p:sp>
        <p:nvSpPr>
          <p:cNvPr id="6" name="TextBox 5"/>
          <p:cNvSpPr txBox="1"/>
          <p:nvPr/>
        </p:nvSpPr>
        <p:spPr>
          <a:xfrm>
            <a:off x="539552" y="5589240"/>
            <a:ext cx="5688632"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http://www.leelofland.com/wordpress/?p=4265</a:t>
            </a:r>
            <a:endParaRPr lang="th-TH" sz="2000" dirty="0">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n-US" b="1" dirty="0">
                <a:latin typeface="Times New Roman" pitchFamily="18" charset="0"/>
              </a:rPr>
              <a:t>The</a:t>
            </a:r>
            <a:r>
              <a:rPr lang="en-US" b="1" dirty="0">
                <a:solidFill>
                  <a:srgbClr val="FF0000"/>
                </a:solidFill>
                <a:latin typeface="Times New Roman" pitchFamily="18" charset="0"/>
              </a:rPr>
              <a:t> </a:t>
            </a:r>
            <a:r>
              <a:rPr lang="en-US" b="1" dirty="0" smtClean="0">
                <a:solidFill>
                  <a:srgbClr val="FF0000"/>
                </a:solidFill>
                <a:latin typeface="Times New Roman" pitchFamily="18" charset="0"/>
              </a:rPr>
              <a:t>Non-Destructive </a:t>
            </a:r>
            <a:r>
              <a:rPr lang="en-US" b="1" dirty="0" smtClean="0">
                <a:latin typeface="Times New Roman" pitchFamily="18" charset="0"/>
              </a:rPr>
              <a:t>Indentation Development Methods</a:t>
            </a:r>
            <a:endParaRPr lang="th-TH" b="1" dirty="0">
              <a:latin typeface="Times New Roman" pitchFamily="18" charset="0"/>
            </a:endParaRPr>
          </a:p>
        </p:txBody>
      </p:sp>
      <p:sp>
        <p:nvSpPr>
          <p:cNvPr id="4" name="Slide Number Placeholder 5"/>
          <p:cNvSpPr>
            <a:spLocks noGrp="1"/>
          </p:cNvSpPr>
          <p:nvPr>
            <p:ph type="sldNum" sz="quarter" idx="12"/>
          </p:nvPr>
        </p:nvSpPr>
        <p:spPr/>
        <p:txBody>
          <a:bodyPr/>
          <a:lstStyle/>
          <a:p>
            <a:fld id="{DF3AE021-2BF5-4AA9-BF36-25378A1587C0}" type="slidenum">
              <a:rPr lang="en-US"/>
              <a:pPr/>
              <a:t>4</a:t>
            </a:fld>
            <a:endParaRPr lang="th-TH"/>
          </a:p>
        </p:txBody>
      </p:sp>
      <p:sp>
        <p:nvSpPr>
          <p:cNvPr id="10243" name="Rectangle 3"/>
          <p:cNvSpPr>
            <a:spLocks noGrp="1" noChangeArrowheads="1"/>
          </p:cNvSpPr>
          <p:nvPr>
            <p:ph sz="quarter" idx="1"/>
          </p:nvPr>
        </p:nvSpPr>
        <p:spPr>
          <a:xfrm>
            <a:off x="467544" y="1916832"/>
            <a:ext cx="8229600" cy="4525963"/>
          </a:xfrm>
        </p:spPr>
        <p:txBody>
          <a:bodyPr/>
          <a:lstStyle/>
          <a:p>
            <a:r>
              <a:rPr lang="en-US" sz="3600" dirty="0">
                <a:latin typeface="Times New Roman" pitchFamily="18" charset="0"/>
              </a:rPr>
              <a:t>Indented writing is normally recovered </a:t>
            </a:r>
            <a:r>
              <a:rPr lang="en-US" sz="3600" dirty="0" smtClean="0">
                <a:latin typeface="Times New Roman" pitchFamily="18" charset="0"/>
              </a:rPr>
              <a:t>by</a:t>
            </a:r>
          </a:p>
          <a:p>
            <a:pPr lvl="1"/>
            <a:r>
              <a:rPr lang="th-TH" dirty="0" smtClean="0">
                <a:latin typeface="Times New Roman" pitchFamily="18" charset="0"/>
              </a:rPr>
              <a:t> </a:t>
            </a:r>
            <a:r>
              <a:rPr lang="en-US" sz="3200" dirty="0">
                <a:latin typeface="Times New Roman" pitchFamily="18" charset="0"/>
              </a:rPr>
              <a:t>photographically using </a:t>
            </a:r>
            <a:r>
              <a:rPr lang="en-US" sz="3200" dirty="0" smtClean="0">
                <a:latin typeface="Times New Roman" pitchFamily="18" charset="0"/>
              </a:rPr>
              <a:t>oblique-angle </a:t>
            </a:r>
            <a:r>
              <a:rPr lang="en-US" sz="3200" dirty="0">
                <a:latin typeface="Times New Roman" pitchFamily="18" charset="0"/>
              </a:rPr>
              <a:t>light, or </a:t>
            </a:r>
            <a:endParaRPr lang="en-US" sz="3200" dirty="0" smtClean="0">
              <a:latin typeface="Times New Roman" pitchFamily="18" charset="0"/>
            </a:endParaRPr>
          </a:p>
          <a:p>
            <a:pPr lvl="1"/>
            <a:r>
              <a:rPr lang="en-US" sz="3200" dirty="0" smtClean="0">
                <a:latin typeface="Times New Roman" pitchFamily="18" charset="0"/>
              </a:rPr>
              <a:t>using </a:t>
            </a:r>
            <a:r>
              <a:rPr lang="en-US" sz="3200" dirty="0">
                <a:latin typeface="Times New Roman" pitchFamily="18" charset="0"/>
              </a:rPr>
              <a:t>of an apparatus commonly referred to as </a:t>
            </a:r>
            <a:r>
              <a:rPr lang="en-US" sz="3200" b="1" dirty="0">
                <a:solidFill>
                  <a:srgbClr val="FF0000"/>
                </a:solidFill>
                <a:latin typeface="Times New Roman" pitchFamily="18" charset="0"/>
              </a:rPr>
              <a:t>ESDA</a:t>
            </a:r>
            <a:r>
              <a:rPr lang="en-US" sz="3200" dirty="0">
                <a:latin typeface="Times New Roman" pitchFamily="18" charset="0"/>
              </a:rPr>
              <a:t>, for </a:t>
            </a:r>
            <a:r>
              <a:rPr lang="en-US" sz="3200" b="1" dirty="0" err="1">
                <a:solidFill>
                  <a:srgbClr val="FF0000"/>
                </a:solidFill>
                <a:latin typeface="Times New Roman" pitchFamily="18" charset="0"/>
              </a:rPr>
              <a:t>E</a:t>
            </a:r>
            <a:r>
              <a:rPr lang="en-US" sz="3200" dirty="0" err="1">
                <a:latin typeface="Times New Roman" pitchFamily="18" charset="0"/>
              </a:rPr>
              <a:t>lectro</a:t>
            </a:r>
            <a:r>
              <a:rPr lang="en-US" sz="3200" b="1" dirty="0" err="1">
                <a:solidFill>
                  <a:srgbClr val="FF0000"/>
                </a:solidFill>
                <a:latin typeface="Times New Roman" pitchFamily="18" charset="0"/>
              </a:rPr>
              <a:t>S</a:t>
            </a:r>
            <a:r>
              <a:rPr lang="en-US" sz="3200" dirty="0" err="1">
                <a:latin typeface="Times New Roman" pitchFamily="18" charset="0"/>
              </a:rPr>
              <a:t>tatic</a:t>
            </a:r>
            <a:r>
              <a:rPr lang="en-US" sz="3200" dirty="0">
                <a:latin typeface="Times New Roman" pitchFamily="18" charset="0"/>
              </a:rPr>
              <a:t> </a:t>
            </a:r>
            <a:r>
              <a:rPr lang="en-US" sz="3200" b="1" dirty="0">
                <a:solidFill>
                  <a:srgbClr val="FF0000"/>
                </a:solidFill>
                <a:latin typeface="Times New Roman" pitchFamily="18" charset="0"/>
              </a:rPr>
              <a:t>D</a:t>
            </a:r>
            <a:r>
              <a:rPr lang="en-US" sz="3200" dirty="0">
                <a:latin typeface="Times New Roman" pitchFamily="18" charset="0"/>
              </a:rPr>
              <a:t>etection </a:t>
            </a:r>
            <a:r>
              <a:rPr lang="en-US" sz="3200" b="1" dirty="0">
                <a:solidFill>
                  <a:srgbClr val="FF0000"/>
                </a:solidFill>
                <a:latin typeface="Times New Roman" pitchFamily="18" charset="0"/>
              </a:rPr>
              <a:t>A</a:t>
            </a:r>
            <a:r>
              <a:rPr lang="en-US" sz="3200" dirty="0">
                <a:latin typeface="Times New Roman" pitchFamily="18" charset="0"/>
              </a:rPr>
              <a:t>pparatus</a:t>
            </a:r>
            <a:r>
              <a:rPr lang="th-TH" sz="3200" dirty="0">
                <a:latin typeface="Times New Roman" pitchFamily="18" charset="0"/>
              </a:rPr>
              <a:t>.</a:t>
            </a:r>
            <a:r>
              <a:rPr lang="th-TH" sz="3200" dirty="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6"/>
          <p:cNvSpPr>
            <a:spLocks noGrp="1" noChangeArrowheads="1"/>
          </p:cNvSpPr>
          <p:nvPr>
            <p:ph type="title"/>
          </p:nvPr>
        </p:nvSpPr>
        <p:spPr>
          <a:xfrm>
            <a:off x="0" y="0"/>
            <a:ext cx="9468544" cy="1143000"/>
          </a:xfrm>
        </p:spPr>
        <p:txBody>
          <a:bodyPr>
            <a:normAutofit fontScale="90000"/>
          </a:bodyPr>
          <a:lstStyle/>
          <a:p>
            <a:r>
              <a:rPr lang="en-US" b="1" dirty="0">
                <a:latin typeface="Times New Roman" pitchFamily="18" charset="0"/>
              </a:rPr>
              <a:t>Oblique </a:t>
            </a:r>
            <a:r>
              <a:rPr lang="en-US" sz="3600" b="1" dirty="0" smtClean="0">
                <a:latin typeface="Times New Roman" pitchFamily="18" charset="0"/>
              </a:rPr>
              <a:t>Lighting</a:t>
            </a:r>
            <a:r>
              <a:rPr lang="en-US" b="1" dirty="0" smtClean="0">
                <a:latin typeface="Times New Roman" pitchFamily="18" charset="0"/>
              </a:rPr>
              <a:t> :</a:t>
            </a:r>
            <a:r>
              <a:rPr lang="en-US" dirty="0" smtClean="0">
                <a:latin typeface="Times New Roman" pitchFamily="18" charset="0"/>
                <a:cs typeface="Times New Roman" pitchFamily="18" charset="0"/>
              </a:rPr>
              <a:t>light shone at a shallow angle</a:t>
            </a:r>
            <a:endParaRPr lang="th-TH" b="1" dirty="0">
              <a:latin typeface="Times New Roman" pitchFamily="18" charset="0"/>
            </a:endParaRPr>
          </a:p>
        </p:txBody>
      </p:sp>
      <p:sp>
        <p:nvSpPr>
          <p:cNvPr id="5" name="Slide Number Placeholder 6"/>
          <p:cNvSpPr>
            <a:spLocks noGrp="1"/>
          </p:cNvSpPr>
          <p:nvPr>
            <p:ph type="sldNum" sz="quarter" idx="12"/>
          </p:nvPr>
        </p:nvSpPr>
        <p:spPr/>
        <p:txBody>
          <a:bodyPr/>
          <a:lstStyle/>
          <a:p>
            <a:fld id="{5372503C-3FD3-4EF2-B327-52E58E9A46FD}" type="slidenum">
              <a:rPr lang="en-US"/>
              <a:pPr/>
              <a:t>5</a:t>
            </a:fld>
            <a:endParaRPr lang="th-TH"/>
          </a:p>
        </p:txBody>
      </p:sp>
      <p:sp>
        <p:nvSpPr>
          <p:cNvPr id="8200" name="Rectangle 8"/>
          <p:cNvSpPr>
            <a:spLocks noGrp="1" noChangeArrowheads="1"/>
          </p:cNvSpPr>
          <p:nvPr>
            <p:ph sz="quarter" idx="1"/>
          </p:nvPr>
        </p:nvSpPr>
        <p:spPr>
          <a:xfrm>
            <a:off x="3779912" y="1412776"/>
            <a:ext cx="5364088" cy="5040313"/>
          </a:xfrm>
        </p:spPr>
        <p:txBody>
          <a:bodyPr/>
          <a:lstStyle/>
          <a:p>
            <a:pPr>
              <a:lnSpc>
                <a:spcPct val="90000"/>
              </a:lnSpc>
            </a:pPr>
            <a:r>
              <a:rPr lang="en-US" sz="3200" dirty="0" smtClean="0">
                <a:latin typeface="Times New Roman" pitchFamily="18" charset="0"/>
              </a:rPr>
              <a:t>Oblique-angle lighting casts shadows into the depressions in the paper.</a:t>
            </a:r>
          </a:p>
          <a:p>
            <a:pPr>
              <a:lnSpc>
                <a:spcPct val="90000"/>
              </a:lnSpc>
            </a:pPr>
            <a:r>
              <a:rPr lang="en-US" sz="3200" dirty="0" smtClean="0">
                <a:latin typeface="Times New Roman" pitchFamily="18" charset="0"/>
              </a:rPr>
              <a:t>The record prints of the images are obtained by photographed.</a:t>
            </a:r>
          </a:p>
          <a:p>
            <a:pPr>
              <a:lnSpc>
                <a:spcPct val="90000"/>
              </a:lnSpc>
            </a:pPr>
            <a:r>
              <a:rPr lang="en-US" sz="3200" b="1" dirty="0" smtClean="0">
                <a:solidFill>
                  <a:srgbClr val="FF0000"/>
                </a:solidFill>
                <a:latin typeface="Times New Roman" pitchFamily="18" charset="0"/>
              </a:rPr>
              <a:t>The technique  is time consuming and can  recover only the deep impressions.</a:t>
            </a:r>
            <a:endParaRPr lang="th-TH" sz="3200" b="1" dirty="0">
              <a:solidFill>
                <a:srgbClr val="FF0000"/>
              </a:solidFill>
              <a:latin typeface="Times New Roman" pitchFamily="18" charset="0"/>
            </a:endParaRPr>
          </a:p>
        </p:txBody>
      </p:sp>
      <p:pic>
        <p:nvPicPr>
          <p:cNvPr id="8197" name="Picture 5" descr="obliq"/>
          <p:cNvPicPr>
            <a:picLocks noChangeAspect="1" noChangeArrowheads="1"/>
          </p:cNvPicPr>
          <p:nvPr/>
        </p:nvPicPr>
        <p:blipFill>
          <a:blip r:embed="rId3" cstate="print"/>
          <a:srcRect/>
          <a:stretch>
            <a:fillRect/>
          </a:stretch>
        </p:blipFill>
        <p:spPr bwMode="auto">
          <a:xfrm>
            <a:off x="539552" y="4653136"/>
            <a:ext cx="2621991" cy="1966838"/>
          </a:xfrm>
          <a:prstGeom prst="rect">
            <a:avLst/>
          </a:prstGeom>
          <a:noFill/>
        </p:spPr>
      </p:pic>
      <p:pic>
        <p:nvPicPr>
          <p:cNvPr id="3074" name="Picture 2"/>
          <p:cNvPicPr>
            <a:picLocks noChangeAspect="1" noChangeArrowheads="1"/>
          </p:cNvPicPr>
          <p:nvPr/>
        </p:nvPicPr>
        <p:blipFill>
          <a:blip r:embed="rId4" cstate="print"/>
          <a:srcRect/>
          <a:stretch>
            <a:fillRect/>
          </a:stretch>
        </p:blipFill>
        <p:spPr bwMode="auto">
          <a:xfrm>
            <a:off x="395536" y="1090180"/>
            <a:ext cx="2880320" cy="3202915"/>
          </a:xfrm>
          <a:prstGeom prst="rect">
            <a:avLst/>
          </a:prstGeom>
          <a:noFill/>
          <a:ln w="9525">
            <a:noFill/>
            <a:miter lim="800000"/>
            <a:headEnd/>
            <a:tailEnd/>
          </a:ln>
        </p:spPr>
      </p:pic>
      <p:sp>
        <p:nvSpPr>
          <p:cNvPr id="7" name="TextBox 6"/>
          <p:cNvSpPr txBox="1"/>
          <p:nvPr/>
        </p:nvSpPr>
        <p:spPr>
          <a:xfrm>
            <a:off x="3923928" y="5661248"/>
            <a:ext cx="4752528" cy="369332"/>
          </a:xfrm>
          <a:prstGeom prst="rect">
            <a:avLst/>
          </a:prstGeom>
          <a:noFill/>
        </p:spPr>
        <p:txBody>
          <a:bodyPr wrap="square" rtlCol="0">
            <a:spAutoFit/>
          </a:bodyPr>
          <a:lstStyle/>
          <a:p>
            <a:r>
              <a:rPr lang="en-US" sz="1800" dirty="0" smtClean="0">
                <a:latin typeface="Times New Roman" pitchFamily="18" charset="0"/>
                <a:cs typeface="Times New Roman" pitchFamily="18" charset="0"/>
              </a:rPr>
              <a:t>http://www.staggspublishing.com/closeup.html</a:t>
            </a:r>
            <a:endParaRPr lang="th-TH" sz="1800" dirty="0">
              <a:latin typeface="Times New Roman" pitchFamily="18" charset="0"/>
            </a:endParaRPr>
          </a:p>
        </p:txBody>
      </p:sp>
      <p:sp>
        <p:nvSpPr>
          <p:cNvPr id="8" name="TextBox 7"/>
          <p:cNvSpPr txBox="1"/>
          <p:nvPr/>
        </p:nvSpPr>
        <p:spPr>
          <a:xfrm>
            <a:off x="611560" y="2636912"/>
            <a:ext cx="864096" cy="646331"/>
          </a:xfrm>
          <a:prstGeom prst="rect">
            <a:avLst/>
          </a:prstGeom>
          <a:noFill/>
        </p:spPr>
        <p:txBody>
          <a:bodyPr wrap="square" rtlCol="0">
            <a:spAutoFit/>
          </a:bodyPr>
          <a:lstStyle/>
          <a:p>
            <a:r>
              <a:rPr lang="en-US" sz="1800" dirty="0" smtClean="0">
                <a:latin typeface="Times New Roman" pitchFamily="18" charset="0"/>
                <a:cs typeface="Times New Roman" pitchFamily="18" charset="0"/>
              </a:rPr>
              <a:t>Light source</a:t>
            </a:r>
            <a:endParaRPr lang="th-TH" sz="1800" dirty="0">
              <a:latin typeface="Times New Roman" pitchFamily="18" charset="0"/>
            </a:endParaRPr>
          </a:p>
        </p:txBody>
      </p:sp>
      <p:sp>
        <p:nvSpPr>
          <p:cNvPr id="9" name="TextBox 8"/>
          <p:cNvSpPr txBox="1"/>
          <p:nvPr/>
        </p:nvSpPr>
        <p:spPr>
          <a:xfrm>
            <a:off x="1907704" y="3068960"/>
            <a:ext cx="1368152" cy="646331"/>
          </a:xfrm>
          <a:prstGeom prst="rect">
            <a:avLst/>
          </a:prstGeom>
          <a:noFill/>
        </p:spPr>
        <p:txBody>
          <a:bodyPr wrap="square" rtlCol="0">
            <a:spAutoFit/>
          </a:bodyPr>
          <a:lstStyle/>
          <a:p>
            <a:r>
              <a:rPr lang="en-US" sz="1800" dirty="0" smtClean="0">
                <a:latin typeface="Times New Roman" pitchFamily="18" charset="0"/>
                <a:cs typeface="Times New Roman" pitchFamily="18" charset="0"/>
              </a:rPr>
              <a:t>Questioned </a:t>
            </a:r>
          </a:p>
          <a:p>
            <a:r>
              <a:rPr lang="en-US" sz="1800" dirty="0" smtClean="0">
                <a:latin typeface="Times New Roman" pitchFamily="18" charset="0"/>
                <a:cs typeface="Times New Roman" pitchFamily="18" charset="0"/>
              </a:rPr>
              <a:t>document</a:t>
            </a:r>
            <a:endParaRPr lang="th-TH" sz="1800" dirty="0">
              <a:latin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n-US" sz="4000" b="1" dirty="0" err="1" smtClean="0">
                <a:solidFill>
                  <a:srgbClr val="FF0000"/>
                </a:solidFill>
                <a:latin typeface="Times New Roman" pitchFamily="18" charset="0"/>
              </a:rPr>
              <a:t>E</a:t>
            </a:r>
            <a:r>
              <a:rPr lang="en-US" sz="4000" b="1" dirty="0" err="1" smtClean="0">
                <a:latin typeface="Times New Roman" pitchFamily="18" charset="0"/>
              </a:rPr>
              <a:t>lectro</a:t>
            </a:r>
            <a:r>
              <a:rPr lang="en-US" sz="4000" b="1" dirty="0" err="1" smtClean="0">
                <a:solidFill>
                  <a:srgbClr val="FF0000"/>
                </a:solidFill>
                <a:latin typeface="Times New Roman" pitchFamily="18" charset="0"/>
              </a:rPr>
              <a:t>S</a:t>
            </a:r>
            <a:r>
              <a:rPr lang="en-US" sz="4000" b="1" dirty="0" err="1" smtClean="0">
                <a:latin typeface="Times New Roman" pitchFamily="18" charset="0"/>
              </a:rPr>
              <a:t>tatic</a:t>
            </a:r>
            <a:r>
              <a:rPr lang="en-US" sz="4000" b="1" dirty="0" smtClean="0">
                <a:latin typeface="Times New Roman" pitchFamily="18" charset="0"/>
              </a:rPr>
              <a:t> </a:t>
            </a:r>
            <a:r>
              <a:rPr lang="en-US" sz="4000" b="1" dirty="0">
                <a:solidFill>
                  <a:srgbClr val="FF0000"/>
                </a:solidFill>
                <a:latin typeface="Times New Roman" pitchFamily="18" charset="0"/>
              </a:rPr>
              <a:t>D</a:t>
            </a:r>
            <a:r>
              <a:rPr lang="en-US" sz="4000" b="1" dirty="0" smtClean="0">
                <a:latin typeface="Times New Roman" pitchFamily="18" charset="0"/>
              </a:rPr>
              <a:t>etection </a:t>
            </a:r>
            <a:r>
              <a:rPr lang="en-US" sz="4000" b="1" dirty="0">
                <a:solidFill>
                  <a:srgbClr val="FF0000"/>
                </a:solidFill>
                <a:latin typeface="Times New Roman" pitchFamily="18" charset="0"/>
              </a:rPr>
              <a:t>A</a:t>
            </a:r>
            <a:r>
              <a:rPr lang="en-US" sz="4000" b="1" dirty="0" smtClean="0">
                <a:latin typeface="Times New Roman" pitchFamily="18" charset="0"/>
              </a:rPr>
              <a:t>pparatus</a:t>
            </a:r>
            <a:r>
              <a:rPr lang="en-US" sz="4000" b="1" dirty="0">
                <a:latin typeface="Times New Roman" pitchFamily="18" charset="0"/>
              </a:rPr>
              <a:t/>
            </a:r>
            <a:br>
              <a:rPr lang="en-US" sz="4000" b="1" dirty="0">
                <a:latin typeface="Times New Roman" pitchFamily="18" charset="0"/>
              </a:rPr>
            </a:br>
            <a:r>
              <a:rPr lang="en-US" sz="4000" b="1" dirty="0">
                <a:solidFill>
                  <a:srgbClr val="FF0000"/>
                </a:solidFill>
                <a:latin typeface="Times New Roman" pitchFamily="18" charset="0"/>
              </a:rPr>
              <a:t>ESDA</a:t>
            </a:r>
            <a:endParaRPr lang="th-TH" sz="4000" b="1" dirty="0">
              <a:solidFill>
                <a:srgbClr val="FF0000"/>
              </a:solidFill>
              <a:latin typeface="Times New Roman" pitchFamily="18" charset="0"/>
            </a:endParaRPr>
          </a:p>
        </p:txBody>
      </p:sp>
      <p:sp>
        <p:nvSpPr>
          <p:cNvPr id="5" name="Slide Number Placeholder 5"/>
          <p:cNvSpPr>
            <a:spLocks noGrp="1"/>
          </p:cNvSpPr>
          <p:nvPr>
            <p:ph type="sldNum" sz="quarter" idx="12"/>
          </p:nvPr>
        </p:nvSpPr>
        <p:spPr/>
        <p:txBody>
          <a:bodyPr/>
          <a:lstStyle/>
          <a:p>
            <a:fld id="{F1E3F0B5-2765-44C1-BCF7-CBEFEB167E62}" type="slidenum">
              <a:rPr lang="en-US"/>
              <a:pPr/>
              <a:t>6</a:t>
            </a:fld>
            <a:endParaRPr lang="th-TH" dirty="0"/>
          </a:p>
        </p:txBody>
      </p:sp>
      <p:sp>
        <p:nvSpPr>
          <p:cNvPr id="7171" name="Rectangle 3"/>
          <p:cNvSpPr>
            <a:spLocks noGrp="1" noChangeArrowheads="1"/>
          </p:cNvSpPr>
          <p:nvPr>
            <p:ph sz="quarter" idx="1"/>
          </p:nvPr>
        </p:nvSpPr>
        <p:spPr>
          <a:xfrm>
            <a:off x="467544" y="1772816"/>
            <a:ext cx="8676456" cy="4525963"/>
          </a:xfrm>
        </p:spPr>
        <p:txBody>
          <a:bodyPr/>
          <a:lstStyle/>
          <a:p>
            <a:r>
              <a:rPr lang="en-US" dirty="0">
                <a:latin typeface="Times New Roman" pitchFamily="18" charset="0"/>
              </a:rPr>
              <a:t>A more sensitive technique </a:t>
            </a:r>
            <a:r>
              <a:rPr lang="en-US" dirty="0" smtClean="0">
                <a:latin typeface="Times New Roman" pitchFamily="18" charset="0"/>
              </a:rPr>
              <a:t> based on the electrostatic principle was proposed by D J Foster and D K </a:t>
            </a:r>
            <a:r>
              <a:rPr lang="en-US" dirty="0" err="1" smtClean="0">
                <a:latin typeface="Times New Roman" pitchFamily="18" charset="0"/>
              </a:rPr>
              <a:t>Morantz</a:t>
            </a:r>
            <a:r>
              <a:rPr lang="en-US" dirty="0" smtClean="0">
                <a:latin typeface="Times New Roman" pitchFamily="18" charset="0"/>
              </a:rPr>
              <a:t> in 1978.</a:t>
            </a:r>
          </a:p>
          <a:p>
            <a:r>
              <a:rPr lang="th-TH" dirty="0">
                <a:latin typeface="Times New Roman" pitchFamily="18" charset="0"/>
              </a:rPr>
              <a:t> </a:t>
            </a:r>
            <a:r>
              <a:rPr lang="en-US" dirty="0" smtClean="0">
                <a:latin typeface="Times New Roman" pitchFamily="18" charset="0"/>
                <a:cs typeface="Times New Roman" pitchFamily="18" charset="0"/>
              </a:rPr>
              <a:t>Weak latent writing impressions on the surface of a paper can be effectively detected and permanently  recorded. </a:t>
            </a:r>
            <a:endParaRPr lang="th-TH" dirty="0">
              <a:latin typeface="Times New Roman" pitchFamily="18" charset="0"/>
            </a:endParaRPr>
          </a:p>
          <a:p>
            <a:endParaRPr lang="en-US" dirty="0">
              <a:latin typeface="Times New Roman" pitchFamily="18" charset="0"/>
            </a:endParaRPr>
          </a:p>
          <a:p>
            <a:endParaRPr lang="th-TH" dirty="0">
              <a:latin typeface="Times New Roman" pitchFamily="18" charset="0"/>
            </a:endParaRPr>
          </a:p>
        </p:txBody>
      </p:sp>
      <p:pic>
        <p:nvPicPr>
          <p:cNvPr id="5122" name="Picture 2"/>
          <p:cNvPicPr>
            <a:picLocks noChangeAspect="1" noChangeArrowheads="1"/>
          </p:cNvPicPr>
          <p:nvPr/>
        </p:nvPicPr>
        <p:blipFill>
          <a:blip r:embed="rId3" cstate="print"/>
          <a:srcRect/>
          <a:stretch>
            <a:fillRect/>
          </a:stretch>
        </p:blipFill>
        <p:spPr bwMode="auto">
          <a:xfrm>
            <a:off x="5292080" y="4653136"/>
            <a:ext cx="2417052" cy="1728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3568" y="188640"/>
            <a:ext cx="7988424" cy="1143000"/>
          </a:xfrm>
        </p:spPr>
        <p:txBody>
          <a:bodyPr>
            <a:normAutofit/>
          </a:bodyPr>
          <a:lstStyle/>
          <a:p>
            <a:pPr algn="ctr"/>
            <a:r>
              <a:rPr lang="en-US" b="1" dirty="0">
                <a:latin typeface="Times New Roman" pitchFamily="18" charset="0"/>
              </a:rPr>
              <a:t> </a:t>
            </a:r>
            <a:r>
              <a:rPr lang="en-US" b="1" dirty="0" smtClean="0">
                <a:latin typeface="Times New Roman" pitchFamily="18" charset="0"/>
              </a:rPr>
              <a:t>ESDA: </a:t>
            </a:r>
            <a:r>
              <a:rPr lang="en-US" b="1" dirty="0" err="1" smtClean="0">
                <a:latin typeface="Times New Roman" pitchFamily="18" charset="0"/>
              </a:rPr>
              <a:t>Projectina</a:t>
            </a:r>
            <a:r>
              <a:rPr lang="en-US" b="1" dirty="0" smtClean="0">
                <a:latin typeface="Times New Roman" pitchFamily="18" charset="0"/>
              </a:rPr>
              <a:t> </a:t>
            </a:r>
            <a:r>
              <a:rPr lang="en-US" b="1" dirty="0" err="1" smtClean="0">
                <a:latin typeface="Times New Roman" pitchFamily="18" charset="0"/>
              </a:rPr>
              <a:t>Docustat</a:t>
            </a:r>
            <a:r>
              <a:rPr lang="en-US" b="1" dirty="0" smtClean="0">
                <a:latin typeface="Times New Roman" pitchFamily="18" charset="0"/>
              </a:rPr>
              <a:t> DS-210</a:t>
            </a:r>
            <a:endParaRPr lang="th-TH" b="1" dirty="0">
              <a:latin typeface="Times New Roman" pitchFamily="18" charset="0"/>
            </a:endParaRPr>
          </a:p>
        </p:txBody>
      </p:sp>
      <p:sp>
        <p:nvSpPr>
          <p:cNvPr id="4" name="Slide Number Placeholder 5"/>
          <p:cNvSpPr>
            <a:spLocks noGrp="1"/>
          </p:cNvSpPr>
          <p:nvPr>
            <p:ph type="sldNum" sz="quarter" idx="12"/>
          </p:nvPr>
        </p:nvSpPr>
        <p:spPr/>
        <p:txBody>
          <a:bodyPr/>
          <a:lstStyle/>
          <a:p>
            <a:fld id="{B259FAE5-83B4-4A01-BF8C-123ABA029316}" type="slidenum">
              <a:rPr lang="en-US"/>
              <a:pPr/>
              <a:t>7</a:t>
            </a:fld>
            <a:endParaRPr lang="th-TH"/>
          </a:p>
        </p:txBody>
      </p:sp>
      <p:pic>
        <p:nvPicPr>
          <p:cNvPr id="17412" name="Picture 4"/>
          <p:cNvPicPr>
            <a:picLocks noChangeAspect="1" noChangeArrowheads="1"/>
          </p:cNvPicPr>
          <p:nvPr/>
        </p:nvPicPr>
        <p:blipFill>
          <a:blip r:embed="rId3" cstate="print"/>
          <a:srcRect/>
          <a:stretch>
            <a:fillRect/>
          </a:stretch>
        </p:blipFill>
        <p:spPr bwMode="auto">
          <a:xfrm>
            <a:off x="1908175" y="1412875"/>
            <a:ext cx="5455159" cy="5112469"/>
          </a:xfrm>
          <a:prstGeom prst="rect">
            <a:avLst/>
          </a:prstGeom>
          <a:noFill/>
          <a:ln w="9525">
            <a:noFill/>
            <a:miter lim="800000"/>
            <a:headEnd/>
            <a:tailEnd/>
          </a:ln>
          <a:effectLst/>
        </p:spPr>
      </p:pic>
      <p:sp>
        <p:nvSpPr>
          <p:cNvPr id="5" name="TextBox 4"/>
          <p:cNvSpPr txBox="1"/>
          <p:nvPr/>
        </p:nvSpPr>
        <p:spPr>
          <a:xfrm>
            <a:off x="2483768" y="2060848"/>
            <a:ext cx="2232248"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Corona unit</a:t>
            </a:r>
            <a:endParaRPr lang="th-TH" sz="3200" dirty="0">
              <a:latin typeface="Times New Roman" pitchFamily="18" charset="0"/>
            </a:endParaRPr>
          </a:p>
        </p:txBody>
      </p:sp>
      <p:sp>
        <p:nvSpPr>
          <p:cNvPr id="12" name="TextBox 11"/>
          <p:cNvSpPr txBox="1"/>
          <p:nvPr/>
        </p:nvSpPr>
        <p:spPr>
          <a:xfrm>
            <a:off x="5868144" y="2060848"/>
            <a:ext cx="252028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Metal plate</a:t>
            </a:r>
            <a:endParaRPr lang="th-TH" sz="3200" dirty="0">
              <a:latin typeface="Times New Roman" pitchFamily="18" charset="0"/>
            </a:endParaRPr>
          </a:p>
        </p:txBody>
      </p:sp>
      <p:sp>
        <p:nvSpPr>
          <p:cNvPr id="13" name="TextBox 12"/>
          <p:cNvSpPr txBox="1"/>
          <p:nvPr/>
        </p:nvSpPr>
        <p:spPr>
          <a:xfrm>
            <a:off x="4427984" y="5949280"/>
            <a:ext cx="2232248"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Controls</a:t>
            </a:r>
            <a:endParaRPr lang="th-TH" sz="3200" dirty="0">
              <a:latin typeface="Times New Roman" pitchFamily="18" charset="0"/>
            </a:endParaRPr>
          </a:p>
        </p:txBody>
      </p:sp>
      <p:cxnSp>
        <p:nvCxnSpPr>
          <p:cNvPr id="15" name="Straight Arrow Connector 14"/>
          <p:cNvCxnSpPr/>
          <p:nvPr/>
        </p:nvCxnSpPr>
        <p:spPr>
          <a:xfrm rot="16200000" flipH="1">
            <a:off x="3959932" y="2744924"/>
            <a:ext cx="576064" cy="3600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5328084" y="2528900"/>
            <a:ext cx="576064" cy="5040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V="1">
            <a:off x="4319972" y="5121188"/>
            <a:ext cx="1152128" cy="5040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99592" y="0"/>
            <a:ext cx="7772400" cy="1143000"/>
          </a:xfrm>
        </p:spPr>
        <p:txBody>
          <a:bodyPr/>
          <a:lstStyle/>
          <a:p>
            <a:r>
              <a:rPr lang="en-US" b="1" dirty="0" smtClean="0">
                <a:latin typeface="Times New Roman" pitchFamily="18" charset="0"/>
              </a:rPr>
              <a:t>Basic ESDA Steps</a:t>
            </a:r>
            <a:endParaRPr lang="th-TH" b="1" dirty="0">
              <a:latin typeface="Times New Roman" pitchFamily="18" charset="0"/>
            </a:endParaRPr>
          </a:p>
        </p:txBody>
      </p:sp>
      <p:sp>
        <p:nvSpPr>
          <p:cNvPr id="4" name="Slide Number Placeholder 5"/>
          <p:cNvSpPr>
            <a:spLocks noGrp="1"/>
          </p:cNvSpPr>
          <p:nvPr>
            <p:ph type="sldNum" sz="quarter" idx="12"/>
          </p:nvPr>
        </p:nvSpPr>
        <p:spPr/>
        <p:txBody>
          <a:bodyPr/>
          <a:lstStyle/>
          <a:p>
            <a:fld id="{A595B2D5-6958-44C5-BA63-CEA701014B98}" type="slidenum">
              <a:rPr lang="en-US"/>
              <a:pPr/>
              <a:t>8</a:t>
            </a:fld>
            <a:endParaRPr lang="th-TH"/>
          </a:p>
        </p:txBody>
      </p:sp>
      <p:sp>
        <p:nvSpPr>
          <p:cNvPr id="27651" name="Rectangle 3"/>
          <p:cNvSpPr>
            <a:spLocks noGrp="1" noChangeArrowheads="1"/>
          </p:cNvSpPr>
          <p:nvPr>
            <p:ph sz="quarter" idx="1"/>
          </p:nvPr>
        </p:nvSpPr>
        <p:spPr>
          <a:xfrm>
            <a:off x="636587" y="1268760"/>
            <a:ext cx="8507413" cy="4924425"/>
          </a:xfrm>
        </p:spPr>
        <p:txBody>
          <a:bodyPr/>
          <a:lstStyle/>
          <a:p>
            <a:pPr>
              <a:lnSpc>
                <a:spcPct val="90000"/>
              </a:lnSpc>
            </a:pPr>
            <a:r>
              <a:rPr lang="en-US" sz="2800" dirty="0" smtClean="0">
                <a:latin typeface="Times New Roman" pitchFamily="18" charset="0"/>
              </a:rPr>
              <a:t>Humidify the document (optional)</a:t>
            </a:r>
          </a:p>
          <a:p>
            <a:pPr>
              <a:lnSpc>
                <a:spcPct val="90000"/>
              </a:lnSpc>
            </a:pPr>
            <a:r>
              <a:rPr lang="en-US" sz="2800" dirty="0" smtClean="0">
                <a:latin typeface="Times New Roman" pitchFamily="18" charset="0"/>
              </a:rPr>
              <a:t>Place document on metal plate &amp; turn on vacuum</a:t>
            </a:r>
          </a:p>
          <a:p>
            <a:pPr>
              <a:lnSpc>
                <a:spcPct val="90000"/>
              </a:lnSpc>
            </a:pPr>
            <a:r>
              <a:rPr lang="en-US" sz="2800" dirty="0" smtClean="0">
                <a:latin typeface="Times New Roman" pitchFamily="18" charset="0"/>
              </a:rPr>
              <a:t>Pull imaging film over document &amp; remove wrinkle</a:t>
            </a:r>
          </a:p>
          <a:p>
            <a:pPr>
              <a:lnSpc>
                <a:spcPct val="90000"/>
              </a:lnSpc>
            </a:pPr>
            <a:r>
              <a:rPr lang="en-US" sz="2800" dirty="0" smtClean="0">
                <a:latin typeface="Times New Roman" pitchFamily="18" charset="0"/>
              </a:rPr>
              <a:t>Charge the imaging film with corona wire</a:t>
            </a:r>
          </a:p>
          <a:p>
            <a:pPr>
              <a:lnSpc>
                <a:spcPct val="90000"/>
              </a:lnSpc>
            </a:pPr>
            <a:r>
              <a:rPr lang="en-US" sz="2800" dirty="0" smtClean="0">
                <a:latin typeface="Times New Roman" pitchFamily="18" charset="0"/>
              </a:rPr>
              <a:t>Turn off the vacuum and tilt the metal plate</a:t>
            </a:r>
          </a:p>
          <a:p>
            <a:pPr>
              <a:lnSpc>
                <a:spcPct val="90000"/>
              </a:lnSpc>
            </a:pPr>
            <a:r>
              <a:rPr lang="en-US" sz="2800" dirty="0" smtClean="0">
                <a:latin typeface="Times New Roman" pitchFamily="18" charset="0"/>
              </a:rPr>
              <a:t>Apply developing powder</a:t>
            </a:r>
          </a:p>
          <a:p>
            <a:pPr>
              <a:lnSpc>
                <a:spcPct val="90000"/>
              </a:lnSpc>
            </a:pPr>
            <a:r>
              <a:rPr lang="en-US" sz="2800" dirty="0" smtClean="0">
                <a:latin typeface="Times New Roman" pitchFamily="18" charset="0"/>
              </a:rPr>
              <a:t>Preserve the test results</a:t>
            </a:r>
            <a:endParaRPr lang="th-TH" sz="2800" dirty="0">
              <a:latin typeface="Times New Roman"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251520" y="4581128"/>
            <a:ext cx="2232248" cy="1674186"/>
          </a:xfrm>
          <a:prstGeom prst="rect">
            <a:avLst/>
          </a:prstGeom>
          <a:noFill/>
          <a:ln w="9525">
            <a:noFill/>
            <a:miter lim="800000"/>
            <a:headEnd/>
            <a:tailEnd/>
          </a:ln>
        </p:spPr>
      </p:pic>
      <p:pic>
        <p:nvPicPr>
          <p:cNvPr id="6" name="Picture 5" descr="esda"/>
          <p:cNvPicPr>
            <a:picLocks noChangeAspect="1" noChangeArrowheads="1"/>
          </p:cNvPicPr>
          <p:nvPr/>
        </p:nvPicPr>
        <p:blipFill>
          <a:blip r:embed="rId3" cstate="print"/>
          <a:srcRect/>
          <a:stretch>
            <a:fillRect/>
          </a:stretch>
        </p:blipFill>
        <p:spPr bwMode="auto">
          <a:xfrm>
            <a:off x="3275856" y="4581128"/>
            <a:ext cx="2016224" cy="1895767"/>
          </a:xfrm>
          <a:prstGeom prst="rect">
            <a:avLst/>
          </a:prstGeom>
          <a:noFill/>
        </p:spPr>
      </p:pic>
      <p:pic>
        <p:nvPicPr>
          <p:cNvPr id="4099" name="Picture 3"/>
          <p:cNvPicPr>
            <a:picLocks noChangeAspect="1" noChangeArrowheads="1"/>
          </p:cNvPicPr>
          <p:nvPr/>
        </p:nvPicPr>
        <p:blipFill>
          <a:blip r:embed="rId4" cstate="print"/>
          <a:srcRect/>
          <a:stretch>
            <a:fillRect/>
          </a:stretch>
        </p:blipFill>
        <p:spPr bwMode="auto">
          <a:xfrm>
            <a:off x="6156176" y="4581128"/>
            <a:ext cx="2304256" cy="1728192"/>
          </a:xfrm>
          <a:prstGeom prst="rect">
            <a:avLst/>
          </a:prstGeom>
          <a:noFill/>
          <a:ln w="9525">
            <a:noFill/>
            <a:miter lim="800000"/>
            <a:headEnd/>
            <a:tailEnd/>
          </a:ln>
        </p:spPr>
      </p:pic>
      <p:sp>
        <p:nvSpPr>
          <p:cNvPr id="8" name="TextBox 7"/>
          <p:cNvSpPr txBox="1"/>
          <p:nvPr/>
        </p:nvSpPr>
        <p:spPr>
          <a:xfrm>
            <a:off x="1403648" y="6488668"/>
            <a:ext cx="5328592" cy="369332"/>
          </a:xfrm>
          <a:prstGeom prst="rect">
            <a:avLst/>
          </a:prstGeom>
          <a:noFill/>
        </p:spPr>
        <p:txBody>
          <a:bodyPr wrap="square" rtlCol="0">
            <a:spAutoFit/>
          </a:bodyPr>
          <a:lstStyle/>
          <a:p>
            <a:r>
              <a:rPr lang="en-US" sz="1800" dirty="0" smtClean="0">
                <a:latin typeface="Times New Roman" pitchFamily="18" charset="0"/>
                <a:cs typeface="Times New Roman" pitchFamily="18" charset="0"/>
              </a:rPr>
              <a:t>http://www.postalmuseum.si.edu/inspectors/a6p2.html</a:t>
            </a:r>
            <a:endParaRPr lang="th-TH" sz="1800" dirty="0">
              <a:latin typeface="Times New Roman" pitchFamily="18" charset="0"/>
            </a:endParaRPr>
          </a:p>
        </p:txBody>
      </p:sp>
      <p:sp>
        <p:nvSpPr>
          <p:cNvPr id="9" name="Right Arrow 8"/>
          <p:cNvSpPr/>
          <p:nvPr/>
        </p:nvSpPr>
        <p:spPr>
          <a:xfrm>
            <a:off x="2627784" y="5229200"/>
            <a:ext cx="50405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 name="Right Arrow 9"/>
          <p:cNvSpPr/>
          <p:nvPr/>
        </p:nvSpPr>
        <p:spPr>
          <a:xfrm>
            <a:off x="5508104" y="5229200"/>
            <a:ext cx="50405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7772400" cy="1143000"/>
          </a:xfrm>
        </p:spPr>
        <p:txBody>
          <a:bodyPr/>
          <a:lstStyle/>
          <a:p>
            <a:r>
              <a:rPr lang="en-US" b="1" dirty="0" smtClean="0">
                <a:latin typeface="Times New Roman" pitchFamily="18" charset="0"/>
                <a:cs typeface="Times New Roman" pitchFamily="18" charset="0"/>
              </a:rPr>
              <a:t>Electrostatic Methods of ESDA (1)</a:t>
            </a:r>
            <a:endParaRPr lang="th-TH" b="1" dirty="0">
              <a:latin typeface="Times New Roman" pitchFamily="18" charset="0"/>
            </a:endParaRPr>
          </a:p>
        </p:txBody>
      </p:sp>
      <p:sp>
        <p:nvSpPr>
          <p:cNvPr id="4" name="Slide Number Placeholder 3"/>
          <p:cNvSpPr>
            <a:spLocks noGrp="1"/>
          </p:cNvSpPr>
          <p:nvPr>
            <p:ph type="sldNum" sz="quarter" idx="12"/>
          </p:nvPr>
        </p:nvSpPr>
        <p:spPr/>
        <p:txBody>
          <a:bodyPr/>
          <a:lstStyle/>
          <a:p>
            <a:fld id="{06D25531-24D6-42DB-82D9-512B2C14348B}" type="slidenum">
              <a:rPr lang="en-US" smtClean="0"/>
              <a:pPr/>
              <a:t>9</a:t>
            </a:fld>
            <a:endParaRPr lang="th-TH"/>
          </a:p>
        </p:txBody>
      </p:sp>
      <p:sp>
        <p:nvSpPr>
          <p:cNvPr id="7" name="Content Placeholder 6"/>
          <p:cNvSpPr>
            <a:spLocks noGrp="1"/>
          </p:cNvSpPr>
          <p:nvPr>
            <p:ph sz="quarter" idx="1"/>
          </p:nvPr>
        </p:nvSpPr>
        <p:spPr>
          <a:xfrm>
            <a:off x="4899720" y="1556792"/>
            <a:ext cx="4244280" cy="4525963"/>
          </a:xfrm>
        </p:spPr>
        <p:txBody>
          <a:bodyPr/>
          <a:lstStyle/>
          <a:p>
            <a:r>
              <a:rPr lang="en-US" sz="3200" dirty="0" smtClean="0">
                <a:latin typeface="Times New Roman" pitchFamily="18" charset="0"/>
                <a:cs typeface="Times New Roman" pitchFamily="18" charset="0"/>
              </a:rPr>
              <a:t>Corona wire inside the corona unit is charged at a high negative voltage  of  5kV.</a:t>
            </a:r>
          </a:p>
          <a:p>
            <a:r>
              <a:rPr lang="en-US" sz="3200" dirty="0" smtClean="0">
                <a:latin typeface="Times New Roman" pitchFamily="18" charset="0"/>
                <a:cs typeface="Times New Roman" pitchFamily="18" charset="0"/>
              </a:rPr>
              <a:t>Subsequently, the negative charges are transferred to the imaging film.</a:t>
            </a:r>
            <a:endParaRPr lang="th-TH" sz="3200" dirty="0">
              <a:latin typeface="Times New Roman" pitchFamily="18" charset="0"/>
            </a:endParaRPr>
          </a:p>
        </p:txBody>
      </p:sp>
      <p:pic>
        <p:nvPicPr>
          <p:cNvPr id="8" name="Picture 7" descr="esda1.jpg"/>
          <p:cNvPicPr>
            <a:picLocks noChangeAspect="1"/>
          </p:cNvPicPr>
          <p:nvPr/>
        </p:nvPicPr>
        <p:blipFill>
          <a:blip r:embed="rId3" cstate="print"/>
          <a:stretch>
            <a:fillRect/>
          </a:stretch>
        </p:blipFill>
        <p:spPr>
          <a:xfrm>
            <a:off x="0" y="2348880"/>
            <a:ext cx="4644008" cy="2207378"/>
          </a:xfrm>
          <a:prstGeom prst="rect">
            <a:avLst/>
          </a:prstGeom>
        </p:spPr>
      </p:pic>
      <p:sp>
        <p:nvSpPr>
          <p:cNvPr id="6" name="TextBox 5"/>
          <p:cNvSpPr txBox="1"/>
          <p:nvPr/>
        </p:nvSpPr>
        <p:spPr>
          <a:xfrm>
            <a:off x="0" y="1484784"/>
            <a:ext cx="4283968"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corona wire (inside a metal case)</a:t>
            </a:r>
            <a:endParaRPr lang="th-TH" sz="2400" dirty="0">
              <a:latin typeface="Times New Roman" pitchFamily="18" charset="0"/>
            </a:endParaRPr>
          </a:p>
        </p:txBody>
      </p:sp>
      <p:cxnSp>
        <p:nvCxnSpPr>
          <p:cNvPr id="10" name="Straight Arrow Connector 9"/>
          <p:cNvCxnSpPr/>
          <p:nvPr/>
        </p:nvCxnSpPr>
        <p:spPr>
          <a:xfrm rot="16200000" flipH="1">
            <a:off x="1151620" y="2168860"/>
            <a:ext cx="1080120" cy="5760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67744" y="2060848"/>
            <a:ext cx="3312368"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charges transferred</a:t>
            </a:r>
            <a:endParaRPr lang="th-TH" sz="2400" dirty="0">
              <a:latin typeface="Times New Roman" pitchFamily="18" charset="0"/>
            </a:endParaRPr>
          </a:p>
        </p:txBody>
      </p:sp>
      <p:cxnSp>
        <p:nvCxnSpPr>
          <p:cNvPr id="19" name="Straight Arrow Connector 18"/>
          <p:cNvCxnSpPr/>
          <p:nvPr/>
        </p:nvCxnSpPr>
        <p:spPr>
          <a:xfrm rot="10800000" flipV="1">
            <a:off x="2699792" y="2492896"/>
            <a:ext cx="1008112" cy="7920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0" y="4581128"/>
            <a:ext cx="2016224"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document</a:t>
            </a:r>
            <a:endParaRPr lang="th-TH" sz="2400" dirty="0">
              <a:latin typeface="Times New Roman" pitchFamily="18" charset="0"/>
            </a:endParaRPr>
          </a:p>
        </p:txBody>
      </p:sp>
      <p:grpSp>
        <p:nvGrpSpPr>
          <p:cNvPr id="30" name="Group 29"/>
          <p:cNvGrpSpPr/>
          <p:nvPr/>
        </p:nvGrpSpPr>
        <p:grpSpPr>
          <a:xfrm>
            <a:off x="467544" y="3429000"/>
            <a:ext cx="432048" cy="1080120"/>
            <a:chOff x="2339752" y="5229200"/>
            <a:chExt cx="432048" cy="1080120"/>
          </a:xfrm>
        </p:grpSpPr>
        <p:cxnSp>
          <p:nvCxnSpPr>
            <p:cNvPr id="27" name="Straight Connector 26"/>
            <p:cNvCxnSpPr/>
            <p:nvPr/>
          </p:nvCxnSpPr>
          <p:spPr>
            <a:xfrm rot="5400000" flipH="1" flipV="1">
              <a:off x="1799692" y="5769260"/>
              <a:ext cx="1080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339752" y="5229200"/>
              <a:ext cx="43204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2987824" y="4797152"/>
            <a:ext cx="18002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platen</a:t>
            </a:r>
            <a:endParaRPr lang="th-TH" sz="2400" dirty="0">
              <a:latin typeface="Times New Roman" pitchFamily="18" charset="0"/>
            </a:endParaRPr>
          </a:p>
        </p:txBody>
      </p:sp>
      <p:grpSp>
        <p:nvGrpSpPr>
          <p:cNvPr id="32" name="Group 31"/>
          <p:cNvGrpSpPr/>
          <p:nvPr/>
        </p:nvGrpSpPr>
        <p:grpSpPr>
          <a:xfrm flipH="1">
            <a:off x="3131840" y="3645024"/>
            <a:ext cx="432048" cy="1080120"/>
            <a:chOff x="2339752" y="5229200"/>
            <a:chExt cx="432048" cy="1080120"/>
          </a:xfrm>
        </p:grpSpPr>
        <p:cxnSp>
          <p:nvCxnSpPr>
            <p:cNvPr id="33" name="Straight Connector 32"/>
            <p:cNvCxnSpPr/>
            <p:nvPr/>
          </p:nvCxnSpPr>
          <p:spPr>
            <a:xfrm rot="5400000" flipH="1" flipV="1">
              <a:off x="1799692" y="5769260"/>
              <a:ext cx="1080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339752" y="5229200"/>
              <a:ext cx="43204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2956</TotalTime>
  <Words>3267</Words>
  <Application>Microsoft Office PowerPoint</Application>
  <PresentationFormat>On-screen Show (4:3)</PresentationFormat>
  <Paragraphs>242</Paragraphs>
  <Slides>26</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Angsana New</vt:lpstr>
      <vt:lpstr>Arial</vt:lpstr>
      <vt:lpstr>EucrosiaUPC</vt:lpstr>
      <vt:lpstr>Franklin Gothic Book</vt:lpstr>
      <vt:lpstr>LilyUPC</vt:lpstr>
      <vt:lpstr>Perpetua</vt:lpstr>
      <vt:lpstr>Symbol</vt:lpstr>
      <vt:lpstr>Tahoma</vt:lpstr>
      <vt:lpstr>Times New Roman</vt:lpstr>
      <vt:lpstr>Wingdings 2</vt:lpstr>
      <vt:lpstr>Equity</vt:lpstr>
      <vt:lpstr>ElectroStatic  Detection Apparatus  ESDA  An instrument for the detection of indented writing documents  </vt:lpstr>
      <vt:lpstr>Topics to be discussed</vt:lpstr>
      <vt:lpstr>Indented Writing : The Origin</vt:lpstr>
      <vt:lpstr>The Non-Destructive Indentation Development Methods</vt:lpstr>
      <vt:lpstr>Oblique Lighting :light shone at a shallow angle</vt:lpstr>
      <vt:lpstr>ElectroStatic Detection Apparatus ESDA</vt:lpstr>
      <vt:lpstr> ESDA: Projectina Docustat DS-210</vt:lpstr>
      <vt:lpstr>Basic ESDA Steps</vt:lpstr>
      <vt:lpstr>Electrostatic Methods of ESDA (1)</vt:lpstr>
      <vt:lpstr>Ozone Generation from ESDA</vt:lpstr>
      <vt:lpstr>Electrostatic Methods of ESDA (2)</vt:lpstr>
      <vt:lpstr>Imaging Film</vt:lpstr>
      <vt:lpstr>Cascade developer</vt:lpstr>
      <vt:lpstr>Toner</vt:lpstr>
      <vt:lpstr>Triboelectric Effect</vt:lpstr>
      <vt:lpstr>Triboelectric Charging</vt:lpstr>
      <vt:lpstr>Troboelectric Series</vt:lpstr>
      <vt:lpstr>Charging Distribution on the Imaging Film</vt:lpstr>
      <vt:lpstr>PowerPoint Presentation</vt:lpstr>
      <vt:lpstr>Interesting research on ESDA # 1</vt:lpstr>
      <vt:lpstr>Variables affecting the results of ESDA</vt:lpstr>
      <vt:lpstr>Use caution when operating ESDA</vt:lpstr>
      <vt:lpstr>Summary</vt:lpstr>
      <vt:lpstr>References</vt:lpstr>
      <vt:lpstr>Appendix : Thickness variation theory Theoretical Explanation (1)</vt:lpstr>
      <vt:lpstr>Theoretical Explanation (2)</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Eletrostatic in forensic science</dc:title>
  <dc:creator>iLLuSioN</dc:creator>
  <cp:lastModifiedBy>rachapak.chi@gmail.com</cp:lastModifiedBy>
  <cp:revision>294</cp:revision>
  <dcterms:created xsi:type="dcterms:W3CDTF">2001-12-31T21:40:47Z</dcterms:created>
  <dcterms:modified xsi:type="dcterms:W3CDTF">2019-11-12T09:03:55Z</dcterms:modified>
</cp:coreProperties>
</file>